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296" r:id="rId2"/>
    <p:sldId id="276" r:id="rId3"/>
    <p:sldId id="303" r:id="rId4"/>
    <p:sldId id="283" r:id="rId5"/>
    <p:sldId id="284" r:id="rId6"/>
    <p:sldId id="334" r:id="rId7"/>
    <p:sldId id="335" r:id="rId8"/>
    <p:sldId id="336" r:id="rId9"/>
    <p:sldId id="337" r:id="rId10"/>
  </p:sldIdLst>
  <p:sldSz cx="9144000" cy="6858000" type="screen4x3"/>
  <p:notesSz cx="6794500" cy="9906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2" autoAdjust="0"/>
    <p:restoredTop sz="94646" autoAdjust="0"/>
  </p:normalViewPr>
  <p:slideViewPr>
    <p:cSldViewPr snapToGrid="0" snapToObjects="1" showGuides="1">
      <p:cViewPr varScale="1">
        <p:scale>
          <a:sx n="84" d="100"/>
          <a:sy n="84" d="100"/>
        </p:scale>
        <p:origin x="-1840" y="-104"/>
      </p:cViewPr>
      <p:guideLst>
        <p:guide orient="horz" pos="2160"/>
        <p:guide pos="30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15F61-B4E1-42A1-8E9F-B906C84031CA}" type="datetimeFigureOut">
              <a:rPr lang="sv-SE" smtClean="0"/>
              <a:t>2014-03-21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0D681-FDF7-49E8-9664-54233BCAFF4E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4247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31248-B094-304C-95D9-8FFDC6AFDEE9}" type="datetimeFigureOut">
              <a:rPr lang="sv-SE" smtClean="0"/>
              <a:t>2014-03-21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E93D2-D7A7-6241-8917-24A8B6FA8A2E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6276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Tema</a:t>
            </a:r>
            <a:r>
              <a:rPr lang="sv-SE" baseline="0" dirty="0" smtClean="0"/>
              <a:t> dark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E93D2-D7A7-6241-8917-24A8B6FA8A2E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8476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Lägg till bild genom att: Infoga-</a:t>
            </a:r>
            <a:r>
              <a:rPr lang="sv-SE" dirty="0" smtClean="0">
                <a:sym typeface="Wingdings"/>
              </a:rPr>
              <a:t></a:t>
            </a:r>
            <a:r>
              <a:rPr lang="sv-SE" dirty="0" err="1" smtClean="0">
                <a:sym typeface="Wingdings"/>
              </a:rPr>
              <a:t>FotoBild</a:t>
            </a:r>
            <a:r>
              <a:rPr lang="sv-SE" baseline="0" dirty="0" smtClean="0">
                <a:sym typeface="Wingdings"/>
              </a:rPr>
              <a:t> från </a:t>
            </a:r>
            <a:r>
              <a:rPr lang="sv-SE" baseline="0" dirty="0" err="1" smtClean="0">
                <a:sym typeface="Wingdings"/>
              </a:rPr>
              <a:t>fil.</a:t>
            </a:r>
            <a:r>
              <a:rPr lang="sv-SE" dirty="0" err="1" smtClean="0">
                <a:sym typeface="Wingdings"/>
              </a:rPr>
              <a:t>Infoga</a:t>
            </a:r>
            <a:r>
              <a:rPr lang="sv-SE" dirty="0" smtClean="0">
                <a:sym typeface="Wingdings"/>
              </a:rPr>
              <a:t>(justera storleken</a:t>
            </a:r>
            <a:r>
              <a:rPr lang="sv-SE" baseline="0" dirty="0" smtClean="0">
                <a:sym typeface="Wingdings"/>
              </a:rPr>
              <a:t> på bilden så att det täcker hela arbetsytan)</a:t>
            </a:r>
            <a:r>
              <a:rPr lang="sv-SE" baseline="0" dirty="0" err="1" smtClean="0">
                <a:sym typeface="Wingdings"/>
              </a:rPr>
              <a:t>OrdnaPlacera</a:t>
            </a:r>
            <a:r>
              <a:rPr lang="sv-SE" baseline="0" dirty="0" smtClean="0">
                <a:sym typeface="Wingdings"/>
              </a:rPr>
              <a:t> längst bak. Klart!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E93D2-D7A7-6241-8917-24A8B6FA8A2E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6224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Här måste man klicka</a:t>
            </a:r>
            <a:r>
              <a:rPr lang="sv-SE" baseline="0" dirty="0" smtClean="0"/>
              <a:t> på bilden utanför för att nå den. TT-gruppen </a:t>
            </a:r>
            <a:r>
              <a:rPr lang="sv-SE" baseline="0" dirty="0" err="1" smtClean="0"/>
              <a:t>headern</a:t>
            </a:r>
            <a:r>
              <a:rPr lang="sv-SE" baseline="0" dirty="0" smtClean="0"/>
              <a:t> ligger ovanpå. Högerklicka och ändra bild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© Copyright Tidningarnas Telegrambyrå. Materialet får inte spridas till obehöriga.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3146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Här måste man klicka</a:t>
            </a:r>
            <a:r>
              <a:rPr lang="sv-SE" baseline="0" dirty="0" smtClean="0"/>
              <a:t> på bilden utanför för att nå den. TT-gruppen </a:t>
            </a:r>
            <a:r>
              <a:rPr lang="sv-SE" baseline="0" dirty="0" err="1" smtClean="0"/>
              <a:t>headern</a:t>
            </a:r>
            <a:r>
              <a:rPr lang="sv-SE" baseline="0" dirty="0" smtClean="0"/>
              <a:t> ligger ovanpå. Högerklicka och ändra bild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© Copyright Tidningarnas Telegrambyrå. Materialet får inte spridas till obehöriga.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3146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4A5A-30B9-B446-84C7-3440FB6C580D}" type="datetimeFigureOut">
              <a:rPr lang="sv-SE" smtClean="0"/>
              <a:t>2014-03-21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1786-32F3-0749-A373-DEFE2B6FB06B}" type="slidenum">
              <a:rPr lang="sv-SE" smtClean="0"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65002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4A5A-30B9-B446-84C7-3440FB6C580D}" type="datetimeFigureOut">
              <a:rPr lang="sv-SE" smtClean="0"/>
              <a:t>2014-03-21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1786-32F3-0749-A373-DEFE2B6FB06B}" type="slidenum">
              <a:rPr lang="sv-SE" smtClean="0"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716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4A5A-30B9-B446-84C7-3440FB6C580D}" type="datetimeFigureOut">
              <a:rPr lang="sv-SE" smtClean="0"/>
              <a:t>2014-03-21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1786-32F3-0749-A373-DEFE2B6FB06B}" type="slidenum">
              <a:rPr lang="sv-SE" smtClean="0"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8188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4A5A-30B9-B446-84C7-3440FB6C580D}" type="datetimeFigureOut">
              <a:rPr lang="sv-SE" smtClean="0"/>
              <a:t>2014-03-21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1786-32F3-0749-A373-DEFE2B6FB06B}" type="slidenum">
              <a:rPr lang="sv-SE" smtClean="0"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36304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4A5A-30B9-B446-84C7-3440FB6C580D}" type="datetimeFigureOut">
              <a:rPr lang="sv-SE" smtClean="0"/>
              <a:t>2014-03-21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1786-32F3-0749-A373-DEFE2B6FB06B}" type="slidenum">
              <a:rPr lang="sv-SE" smtClean="0"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84058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4A5A-30B9-B446-84C7-3440FB6C580D}" type="datetimeFigureOut">
              <a:rPr lang="sv-SE" smtClean="0"/>
              <a:t>2014-03-21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1786-32F3-0749-A373-DEFE2B6FB06B}" type="slidenum">
              <a:rPr lang="sv-SE" smtClean="0"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10039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4A5A-30B9-B446-84C7-3440FB6C580D}" type="datetimeFigureOut">
              <a:rPr lang="sv-SE" smtClean="0"/>
              <a:t>2014-03-21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1786-32F3-0749-A373-DEFE2B6FB06B}" type="slidenum">
              <a:rPr lang="sv-SE" smtClean="0"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93877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4A5A-30B9-B446-84C7-3440FB6C580D}" type="datetimeFigureOut">
              <a:rPr lang="sv-SE" smtClean="0"/>
              <a:t>2014-03-21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1786-32F3-0749-A373-DEFE2B6FB06B}" type="slidenum">
              <a:rPr lang="sv-SE" smtClean="0"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5792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4A5A-30B9-B446-84C7-3440FB6C580D}" type="datetimeFigureOut">
              <a:rPr lang="sv-SE" smtClean="0"/>
              <a:t>2014-03-21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1786-32F3-0749-A373-DEFE2B6FB06B}" type="slidenum">
              <a:rPr lang="sv-SE" smtClean="0"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37484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4A5A-30B9-B446-84C7-3440FB6C580D}" type="datetimeFigureOut">
              <a:rPr lang="sv-SE" smtClean="0"/>
              <a:t>2014-03-21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1786-32F3-0749-A373-DEFE2B6FB06B}" type="slidenum">
              <a:rPr lang="sv-SE" smtClean="0"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72317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Dra bilden till platshållaren eller klicka på ikonen för att lägga till den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4A5A-30B9-B446-84C7-3440FB6C580D}" type="datetimeFigureOut">
              <a:rPr lang="sv-SE" smtClean="0"/>
              <a:t>2014-03-21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1786-32F3-0749-A373-DEFE2B6FB06B}" type="slidenum">
              <a:rPr lang="sv-SE" smtClean="0"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7386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44A5A-30B9-B446-84C7-3440FB6C580D}" type="datetimeFigureOut">
              <a:rPr lang="sv-SE" smtClean="0"/>
              <a:t>2014-03-21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A1786-32F3-0749-A373-DEFE2B6FB06B}" type="slidenum">
              <a:rPr lang="sv-SE" smtClean="0"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9206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967932" y="574560"/>
            <a:ext cx="7569376" cy="529988"/>
          </a:xfrm>
          <a:prstGeom prst="rect">
            <a:avLst/>
          </a:prstGeom>
          <a:noFill/>
          <a:ln w="571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cap="all" dirty="0">
                <a:solidFill>
                  <a:schemeClr val="tx1"/>
                </a:solidFill>
              </a:rPr>
              <a:t>TT-GRUPPEN</a:t>
            </a:r>
            <a:endParaRPr lang="sv-SE" sz="3200" b="1" dirty="0">
              <a:solidFill>
                <a:schemeClr val="tx1"/>
              </a:solidFill>
              <a:latin typeface="Handwriting - Dakota"/>
              <a:cs typeface="Handwriting - Dakota"/>
            </a:endParaRPr>
          </a:p>
        </p:txBody>
      </p:sp>
      <p:sp>
        <p:nvSpPr>
          <p:cNvPr id="6" name="Ellips 5"/>
          <p:cNvSpPr/>
          <p:nvPr/>
        </p:nvSpPr>
        <p:spPr>
          <a:xfrm>
            <a:off x="160080" y="2129928"/>
            <a:ext cx="2814709" cy="2794552"/>
          </a:xfrm>
          <a:prstGeom prst="ellipse">
            <a:avLst/>
          </a:prstGeom>
          <a:noFill/>
          <a:ln w="571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endParaRPr lang="en-US" sz="12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endParaRPr lang="en-US" sz="12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Ellips 6"/>
          <p:cNvSpPr/>
          <p:nvPr/>
        </p:nvSpPr>
        <p:spPr>
          <a:xfrm>
            <a:off x="1473813" y="3627170"/>
            <a:ext cx="1067844" cy="1060196"/>
          </a:xfrm>
          <a:prstGeom prst="ellipse">
            <a:avLst/>
          </a:prstGeom>
          <a:noFill/>
          <a:ln w="19050" cmpd="sng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sv-SE" sz="1200" dirty="0" smtClean="0">
                <a:solidFill>
                  <a:srgbClr val="000000"/>
                </a:solidFill>
                <a:latin typeface="Arial"/>
                <a:cs typeface="Arial"/>
              </a:rPr>
              <a:t>Grafik</a:t>
            </a:r>
            <a:endParaRPr lang="sv-SE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Ellips 7"/>
          <p:cNvSpPr/>
          <p:nvPr/>
        </p:nvSpPr>
        <p:spPr>
          <a:xfrm>
            <a:off x="428494" y="3535202"/>
            <a:ext cx="1067844" cy="1060196"/>
          </a:xfrm>
          <a:prstGeom prst="ellipse">
            <a:avLst/>
          </a:prstGeom>
          <a:noFill/>
          <a:ln w="19050" cmpd="sng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sv-SE" sz="1200" dirty="0" smtClean="0">
                <a:solidFill>
                  <a:srgbClr val="000000"/>
                </a:solidFill>
                <a:latin typeface="Arial"/>
                <a:cs typeface="Arial"/>
              </a:rPr>
              <a:t>Färdiga sidor</a:t>
            </a:r>
            <a:endParaRPr lang="sv-SE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Ellips 8"/>
          <p:cNvSpPr/>
          <p:nvPr/>
        </p:nvSpPr>
        <p:spPr>
          <a:xfrm>
            <a:off x="4684488" y="2921708"/>
            <a:ext cx="1551052" cy="1419386"/>
          </a:xfrm>
          <a:prstGeom prst="ellipse">
            <a:avLst/>
          </a:prstGeom>
          <a:noFill/>
          <a:ln w="38100" cmpd="sng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sv-SE" sz="1200" dirty="0" smtClean="0">
                <a:solidFill>
                  <a:srgbClr val="000000"/>
                </a:solidFill>
                <a:latin typeface="Arial"/>
                <a:cs typeface="Arial"/>
              </a:rPr>
              <a:t>TT</a:t>
            </a:r>
            <a:br>
              <a:rPr lang="sv-SE" sz="12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sv-SE" sz="1200" dirty="0" smtClean="0">
                <a:solidFill>
                  <a:srgbClr val="000000"/>
                </a:solidFill>
                <a:latin typeface="Arial"/>
                <a:cs typeface="Arial"/>
              </a:rPr>
              <a:t>Kompetens</a:t>
            </a:r>
            <a:endParaRPr lang="sv-SE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Ellips 9"/>
          <p:cNvSpPr/>
          <p:nvPr/>
        </p:nvSpPr>
        <p:spPr>
          <a:xfrm>
            <a:off x="1253401" y="2212838"/>
            <a:ext cx="1067844" cy="1060196"/>
          </a:xfrm>
          <a:prstGeom prst="ellipse">
            <a:avLst/>
          </a:prstGeom>
          <a:noFill/>
          <a:ln w="19050" cmpd="sng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sv-SE" sz="1200" dirty="0" smtClean="0">
                <a:solidFill>
                  <a:srgbClr val="000000"/>
                </a:solidFill>
                <a:latin typeface="Arial"/>
                <a:cs typeface="Arial"/>
              </a:rPr>
              <a:t>Nyheter</a:t>
            </a:r>
            <a:endParaRPr lang="sv-SE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Ellips 10"/>
          <p:cNvSpPr/>
          <p:nvPr/>
        </p:nvSpPr>
        <p:spPr>
          <a:xfrm>
            <a:off x="1856752" y="2930302"/>
            <a:ext cx="1067844" cy="1060196"/>
          </a:xfrm>
          <a:prstGeom prst="ellipse">
            <a:avLst/>
          </a:prstGeom>
          <a:noFill/>
          <a:ln w="19050" cmpd="sng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sv-SE" sz="1200" dirty="0" smtClean="0">
                <a:solidFill>
                  <a:srgbClr val="000000"/>
                </a:solidFill>
                <a:latin typeface="Arial"/>
                <a:cs typeface="Arial"/>
              </a:rPr>
              <a:t>Bild/</a:t>
            </a:r>
            <a:br>
              <a:rPr lang="sv-SE" sz="12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sv-SE" sz="1200" dirty="0" smtClean="0">
                <a:solidFill>
                  <a:srgbClr val="000000"/>
                </a:solidFill>
                <a:latin typeface="Arial"/>
                <a:cs typeface="Arial"/>
              </a:rPr>
              <a:t>video</a:t>
            </a:r>
            <a:endParaRPr lang="sv-SE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Ellips 11"/>
          <p:cNvSpPr/>
          <p:nvPr/>
        </p:nvSpPr>
        <p:spPr>
          <a:xfrm>
            <a:off x="3156953" y="2913245"/>
            <a:ext cx="1438346" cy="1427849"/>
          </a:xfrm>
          <a:prstGeom prst="ellipse">
            <a:avLst/>
          </a:prstGeom>
          <a:noFill/>
          <a:ln w="5715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Ellips 12"/>
          <p:cNvSpPr/>
          <p:nvPr/>
        </p:nvSpPr>
        <p:spPr>
          <a:xfrm>
            <a:off x="3533183" y="3729276"/>
            <a:ext cx="533922" cy="522443"/>
          </a:xfrm>
          <a:prstGeom prst="ellipse">
            <a:avLst/>
          </a:prstGeom>
          <a:noFill/>
          <a:ln w="19050" cmpd="sng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sv-SE" sz="1200" dirty="0" smtClean="0">
                <a:solidFill>
                  <a:srgbClr val="000000"/>
                </a:solidFill>
                <a:latin typeface="Arial"/>
                <a:cs typeface="Arial"/>
              </a:rPr>
              <a:t>Grafik</a:t>
            </a:r>
            <a:endParaRPr lang="sv-SE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Ellips 13"/>
          <p:cNvSpPr/>
          <p:nvPr/>
        </p:nvSpPr>
        <p:spPr>
          <a:xfrm>
            <a:off x="3533183" y="2930301"/>
            <a:ext cx="653400" cy="630845"/>
          </a:xfrm>
          <a:prstGeom prst="ellipse">
            <a:avLst/>
          </a:prstGeom>
          <a:noFill/>
          <a:ln w="19050" cmpd="sng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sv-SE" sz="1200" dirty="0" smtClean="0">
                <a:solidFill>
                  <a:srgbClr val="000000"/>
                </a:solidFill>
                <a:latin typeface="Arial"/>
                <a:cs typeface="Arial"/>
              </a:rPr>
              <a:t>Text</a:t>
            </a:r>
            <a:endParaRPr lang="sv-SE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Ellips 14"/>
          <p:cNvSpPr/>
          <p:nvPr/>
        </p:nvSpPr>
        <p:spPr>
          <a:xfrm>
            <a:off x="279704" y="2574629"/>
            <a:ext cx="1067844" cy="1060196"/>
          </a:xfrm>
          <a:prstGeom prst="ellipse">
            <a:avLst/>
          </a:prstGeom>
          <a:noFill/>
          <a:ln w="19050" cmpd="sng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sv-SE" sz="1200" dirty="0" smtClean="0">
                <a:solidFill>
                  <a:srgbClr val="000000"/>
                </a:solidFill>
                <a:latin typeface="Arial"/>
                <a:cs typeface="Arial"/>
              </a:rPr>
              <a:t>Feature</a:t>
            </a:r>
            <a:endParaRPr lang="sv-SE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textruta 15"/>
          <p:cNvSpPr txBox="1"/>
          <p:nvPr/>
        </p:nvSpPr>
        <p:spPr>
          <a:xfrm>
            <a:off x="905066" y="4974315"/>
            <a:ext cx="1507619" cy="326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dirty="0" smtClean="0">
                <a:latin typeface="Arial"/>
                <a:cs typeface="Arial"/>
              </a:rPr>
              <a:t>”Nyhetskunder”</a:t>
            </a:r>
            <a:endParaRPr lang="sv-SE" sz="1400" dirty="0">
              <a:latin typeface="Arial"/>
              <a:cs typeface="Arial"/>
            </a:endParaRPr>
          </a:p>
        </p:txBody>
      </p:sp>
      <p:sp>
        <p:nvSpPr>
          <p:cNvPr id="17" name="textruta 16"/>
          <p:cNvSpPr txBox="1"/>
          <p:nvPr/>
        </p:nvSpPr>
        <p:spPr>
          <a:xfrm>
            <a:off x="3759606" y="4974315"/>
            <a:ext cx="1742189" cy="326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dirty="0" smtClean="0">
                <a:latin typeface="Arial"/>
                <a:cs typeface="Arial"/>
              </a:rPr>
              <a:t>”Uppdragskunder”</a:t>
            </a:r>
            <a:endParaRPr lang="sv-SE" sz="1400" dirty="0">
              <a:latin typeface="Arial"/>
              <a:cs typeface="Arial"/>
            </a:endParaRPr>
          </a:p>
        </p:txBody>
      </p:sp>
      <p:cxnSp>
        <p:nvCxnSpPr>
          <p:cNvPr id="19" name="Rak 18"/>
          <p:cNvCxnSpPr/>
          <p:nvPr/>
        </p:nvCxnSpPr>
        <p:spPr>
          <a:xfrm flipV="1">
            <a:off x="3052707" y="1700614"/>
            <a:ext cx="0" cy="3527192"/>
          </a:xfrm>
          <a:prstGeom prst="line">
            <a:avLst/>
          </a:prstGeom>
          <a:noFill/>
          <a:ln w="38100" cmpd="sng">
            <a:solidFill>
              <a:schemeClr val="accent5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pic>
        <p:nvPicPr>
          <p:cNvPr id="21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895" y="2313649"/>
            <a:ext cx="611688" cy="52196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22" name="Ellips 21"/>
          <p:cNvSpPr/>
          <p:nvPr/>
        </p:nvSpPr>
        <p:spPr>
          <a:xfrm>
            <a:off x="6306809" y="2129928"/>
            <a:ext cx="2814709" cy="2794552"/>
          </a:xfrm>
          <a:prstGeom prst="ellipse">
            <a:avLst/>
          </a:prstGeom>
          <a:noFill/>
          <a:ln w="5715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23" name="Bildobjekt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557" y="2061547"/>
            <a:ext cx="1067517" cy="26057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/>
        </p:spPr>
      </p:pic>
      <p:sp>
        <p:nvSpPr>
          <p:cNvPr id="26" name="Ellips 25"/>
          <p:cNvSpPr/>
          <p:nvPr/>
        </p:nvSpPr>
        <p:spPr>
          <a:xfrm>
            <a:off x="3876126" y="3311746"/>
            <a:ext cx="620915" cy="630845"/>
          </a:xfrm>
          <a:prstGeom prst="ellipse">
            <a:avLst/>
          </a:prstGeom>
          <a:noFill/>
          <a:ln w="19050" cmpd="sng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sv-SE" sz="1200" dirty="0" smtClean="0">
                <a:solidFill>
                  <a:srgbClr val="000000"/>
                </a:solidFill>
                <a:latin typeface="Arial"/>
                <a:cs typeface="Arial"/>
              </a:rPr>
              <a:t>bild</a:t>
            </a:r>
            <a:endParaRPr lang="sv-SE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1026" name="Picture 2" descr="http://ttkompetens.se/images/18.f3cbb6312e5d13410080001398/logottkompeten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997" y="2322118"/>
            <a:ext cx="686915" cy="68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45" y="1593055"/>
            <a:ext cx="906780" cy="906780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3" name="textruta 2"/>
          <p:cNvSpPr txBox="1"/>
          <p:nvPr/>
        </p:nvSpPr>
        <p:spPr>
          <a:xfrm>
            <a:off x="784860" y="5638800"/>
            <a:ext cx="733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v-SE" smtClean="0"/>
              <a:t>Redaktionellt </a:t>
            </a:r>
            <a:r>
              <a:rPr lang="sv-SE" dirty="0" smtClean="0"/>
              <a:t>innehåll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dirty="0"/>
              <a:t>Skalfördelar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Underleverantör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695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357748"/>
            <a:ext cx="7772400" cy="877728"/>
          </a:xfrm>
        </p:spPr>
        <p:txBody>
          <a:bodyPr>
            <a:normAutofit/>
          </a:bodyPr>
          <a:lstStyle/>
          <a:p>
            <a:r>
              <a:rPr lang="sv-SE" sz="3200" cap="all" spc="-50" dirty="0" smtClean="0">
                <a:solidFill>
                  <a:schemeClr val="bg1"/>
                </a:solidFill>
                <a:latin typeface="Arial"/>
              </a:rPr>
              <a:t>Nyhetsvärdering: SÅ FUNKAR DET</a:t>
            </a:r>
            <a:endParaRPr lang="sv-SE" sz="3200" cap="all" spc="-50" dirty="0">
              <a:solidFill>
                <a:schemeClr val="bg1"/>
              </a:solidFill>
            </a:endParaRPr>
          </a:p>
        </p:txBody>
      </p:sp>
      <p:cxnSp>
        <p:nvCxnSpPr>
          <p:cNvPr id="6" name="Rak 5"/>
          <p:cNvCxnSpPr/>
          <p:nvPr/>
        </p:nvCxnSpPr>
        <p:spPr>
          <a:xfrm flipV="1">
            <a:off x="1727620" y="2349500"/>
            <a:ext cx="5688760" cy="5708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05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sz42b37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9341" y="-238145"/>
            <a:ext cx="11006354" cy="7178362"/>
          </a:xfrm>
          <a:prstGeom prst="rect">
            <a:avLst/>
          </a:prstGeom>
        </p:spPr>
      </p:pic>
      <p:sp>
        <p:nvSpPr>
          <p:cNvPr id="4" name="Underrubrik 6"/>
          <p:cNvSpPr txBox="1">
            <a:spLocks/>
          </p:cNvSpPr>
          <p:nvPr/>
        </p:nvSpPr>
        <p:spPr>
          <a:xfrm>
            <a:off x="685799" y="960120"/>
            <a:ext cx="4533901" cy="5699760"/>
          </a:xfrm>
          <a:prstGeom prst="rect">
            <a:avLst/>
          </a:prstGeom>
          <a:solidFill>
            <a:schemeClr val="accent1">
              <a:alpha val="19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sv-SE" spc="-50" dirty="0" smtClean="0">
              <a:solidFill>
                <a:schemeClr val="bg1"/>
              </a:solidFill>
            </a:endParaRPr>
          </a:p>
          <a:p>
            <a:pPr algn="l">
              <a:spcBef>
                <a:spcPts val="0"/>
              </a:spcBef>
            </a:pPr>
            <a:r>
              <a:rPr lang="sv-SE" spc="-50" dirty="0" smtClean="0">
                <a:solidFill>
                  <a:schemeClr val="bg1"/>
                </a:solidFill>
              </a:rPr>
              <a:t>VÅRT UPPDRAG</a:t>
            </a:r>
          </a:p>
          <a:p>
            <a:pPr algn="l">
              <a:spcBef>
                <a:spcPts val="0"/>
              </a:spcBef>
            </a:pPr>
            <a:endParaRPr lang="sv-SE" sz="2000" kern="1300" dirty="0" smtClean="0">
              <a:solidFill>
                <a:schemeClr val="bg2"/>
              </a:solidFill>
            </a:endParaRPr>
          </a:p>
          <a:p>
            <a:pPr algn="l">
              <a:spcBef>
                <a:spcPts val="0"/>
              </a:spcBef>
            </a:pPr>
            <a:endParaRPr lang="sv-SE" sz="2000" kern="1300" dirty="0" smtClean="0">
              <a:solidFill>
                <a:schemeClr val="bg2"/>
              </a:solidFill>
            </a:endParaRPr>
          </a:p>
          <a:p>
            <a:pPr algn="l">
              <a:spcBef>
                <a:spcPts val="0"/>
              </a:spcBef>
            </a:pPr>
            <a:endParaRPr lang="sv-SE" sz="2000" kern="1300" dirty="0">
              <a:solidFill>
                <a:schemeClr val="bg2"/>
              </a:solidFill>
            </a:endParaRPr>
          </a:p>
          <a:p>
            <a:pPr algn="l">
              <a:spcBef>
                <a:spcPts val="0"/>
              </a:spcBef>
            </a:pPr>
            <a:endParaRPr lang="sv-SE" sz="2000" kern="1300" dirty="0" smtClean="0">
              <a:solidFill>
                <a:schemeClr val="bg2"/>
              </a:solidFill>
            </a:endParaRPr>
          </a:p>
          <a:p>
            <a:pPr algn="l">
              <a:spcBef>
                <a:spcPts val="0"/>
              </a:spcBef>
            </a:pPr>
            <a:endParaRPr lang="sv-SE" sz="2000" kern="1300" dirty="0">
              <a:solidFill>
                <a:schemeClr val="bg2"/>
              </a:solidFill>
            </a:endParaRPr>
          </a:p>
          <a:p>
            <a:pPr algn="l">
              <a:spcBef>
                <a:spcPts val="0"/>
              </a:spcBef>
            </a:pPr>
            <a:endParaRPr lang="sv-SE" sz="2000" kern="1300" dirty="0" smtClean="0">
              <a:solidFill>
                <a:schemeClr val="bg2"/>
              </a:solidFill>
            </a:endParaRPr>
          </a:p>
          <a:p>
            <a:pPr algn="l">
              <a:spcBef>
                <a:spcPts val="0"/>
              </a:spcBef>
            </a:pPr>
            <a:r>
              <a:rPr lang="sv-SE" sz="2000" kern="1300" dirty="0" smtClean="0">
                <a:solidFill>
                  <a:schemeClr val="bg2"/>
                </a:solidFill>
              </a:rPr>
              <a:t>Att </a:t>
            </a:r>
            <a:r>
              <a:rPr lang="sv-SE" sz="2000" kern="1300" dirty="0">
                <a:solidFill>
                  <a:schemeClr val="bg2"/>
                </a:solidFill>
              </a:rPr>
              <a:t>sakligt och opartiskt förmedla </a:t>
            </a:r>
            <a:r>
              <a:rPr lang="sv-SE" sz="2000" kern="1300" dirty="0" smtClean="0">
                <a:solidFill>
                  <a:schemeClr val="bg2"/>
                </a:solidFill>
              </a:rPr>
              <a:t>nationella och </a:t>
            </a:r>
            <a:r>
              <a:rPr lang="sv-SE" sz="2000" kern="1300" dirty="0">
                <a:solidFill>
                  <a:schemeClr val="bg2"/>
                </a:solidFill>
              </a:rPr>
              <a:t>internationella </a:t>
            </a:r>
            <a:r>
              <a:rPr lang="sv-SE" sz="2000" kern="1300" dirty="0" smtClean="0">
                <a:solidFill>
                  <a:schemeClr val="bg2"/>
                </a:solidFill>
              </a:rPr>
              <a:t>nyheter</a:t>
            </a:r>
            <a:br>
              <a:rPr lang="sv-SE" sz="2000" kern="1300" dirty="0" smtClean="0">
                <a:solidFill>
                  <a:schemeClr val="bg2"/>
                </a:solidFill>
              </a:rPr>
            </a:br>
            <a:endParaRPr lang="sv-SE" sz="2000" kern="1300" dirty="0" smtClean="0">
              <a:solidFill>
                <a:schemeClr val="bg2"/>
              </a:solidFill>
            </a:endParaRPr>
          </a:p>
          <a:p>
            <a:pPr algn="l">
              <a:spcBef>
                <a:spcPts val="0"/>
              </a:spcBef>
            </a:pPr>
            <a:r>
              <a:rPr lang="sv-SE" sz="2000" kern="1300" dirty="0" smtClean="0">
                <a:solidFill>
                  <a:schemeClr val="bg2"/>
                </a:solidFill>
              </a:rPr>
              <a:t>Snabbt </a:t>
            </a:r>
            <a:r>
              <a:rPr lang="sv-SE" sz="2000" kern="1300" dirty="0">
                <a:solidFill>
                  <a:schemeClr val="bg2"/>
                </a:solidFill>
              </a:rPr>
              <a:t>och korrekt</a:t>
            </a:r>
            <a:r>
              <a:rPr lang="sv-SE" sz="2000" kern="1300" dirty="0" smtClean="0">
                <a:solidFill>
                  <a:schemeClr val="bg2"/>
                </a:solidFill>
              </a:rPr>
              <a:t>!</a:t>
            </a:r>
          </a:p>
          <a:p>
            <a:pPr algn="l">
              <a:spcBef>
                <a:spcPts val="0"/>
              </a:spcBef>
            </a:pPr>
            <a:endParaRPr lang="sv-SE" sz="2000" kern="1300" dirty="0">
              <a:solidFill>
                <a:schemeClr val="bg2"/>
              </a:solidFill>
            </a:endParaRPr>
          </a:p>
          <a:p>
            <a:pPr algn="l">
              <a:spcBef>
                <a:spcPts val="0"/>
              </a:spcBef>
            </a:pPr>
            <a:r>
              <a:rPr lang="sv-SE" sz="2000" kern="1300" dirty="0">
                <a:solidFill>
                  <a:schemeClr val="bg2"/>
                </a:solidFill>
              </a:rPr>
              <a:t>Text, bild, video och grafik</a:t>
            </a:r>
          </a:p>
          <a:p>
            <a:pPr algn="l">
              <a:lnSpc>
                <a:spcPct val="250000"/>
              </a:lnSpc>
            </a:pPr>
            <a:endParaRPr lang="sv-SE" sz="2000" kern="1300" dirty="0">
              <a:solidFill>
                <a:schemeClr val="bg2"/>
              </a:solidFill>
            </a:endParaRPr>
          </a:p>
        </p:txBody>
      </p:sp>
      <p:cxnSp>
        <p:nvCxnSpPr>
          <p:cNvPr id="8" name="Rak 7"/>
          <p:cNvCxnSpPr/>
          <p:nvPr/>
        </p:nvCxnSpPr>
        <p:spPr>
          <a:xfrm>
            <a:off x="685800" y="903658"/>
            <a:ext cx="7772400" cy="0"/>
          </a:xfrm>
          <a:prstGeom prst="line">
            <a:avLst/>
          </a:prstGeom>
          <a:ln w="63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Bildobjekt 4" descr="bg_logo_foot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691"/>
            <a:ext cx="9144000" cy="733309"/>
          </a:xfrm>
          <a:prstGeom prst="rect">
            <a:avLst/>
          </a:prstGeom>
        </p:spPr>
      </p:pic>
      <p:sp>
        <p:nvSpPr>
          <p:cNvPr id="7" name="Underrubrik 6"/>
          <p:cNvSpPr>
            <a:spLocks noGrp="1"/>
          </p:cNvSpPr>
          <p:nvPr>
            <p:ph type="subTitle" idx="1"/>
          </p:nvPr>
        </p:nvSpPr>
        <p:spPr>
          <a:xfrm>
            <a:off x="685800" y="460120"/>
            <a:ext cx="5847996" cy="560501"/>
          </a:xfrm>
        </p:spPr>
        <p:txBody>
          <a:bodyPr anchor="t">
            <a:normAutofit/>
          </a:bodyPr>
          <a:lstStyle/>
          <a:p>
            <a:pPr algn="l"/>
            <a:r>
              <a:rPr lang="sv-SE" sz="2000" cap="all" spc="30" dirty="0" smtClean="0">
                <a:solidFill>
                  <a:schemeClr val="bg1"/>
                </a:solidFill>
                <a:latin typeface="+mj-lt"/>
              </a:rPr>
              <a:t>Så funkar det</a:t>
            </a:r>
            <a:endParaRPr lang="sv-SE" sz="2000" cap="all" spc="3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896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-905781"/>
            <a:ext cx="9775418" cy="9763931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701232" y="650760"/>
            <a:ext cx="7569376" cy="529988"/>
          </a:xfrm>
          <a:prstGeom prst="rect">
            <a:avLst/>
          </a:prstGeom>
          <a:noFill/>
          <a:ln w="571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3200" cap="all" dirty="0" smtClean="0">
                <a:solidFill>
                  <a:schemeClr val="tx1"/>
                </a:solidFill>
              </a:rPr>
              <a:t>TT </a:t>
            </a:r>
            <a:r>
              <a:rPr lang="sv-SE" sz="3200" cap="all" dirty="0" err="1" smtClean="0">
                <a:solidFill>
                  <a:schemeClr val="tx1"/>
                </a:solidFill>
              </a:rPr>
              <a:t>NyheTsbyrån</a:t>
            </a:r>
            <a:endParaRPr lang="sv-SE" sz="3200" b="1" dirty="0">
              <a:solidFill>
                <a:schemeClr val="tx1"/>
              </a:solidFill>
              <a:latin typeface="Handwriting - Dakota"/>
              <a:cs typeface="Handwriting - Dakota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77505" y="1463040"/>
            <a:ext cx="3889695" cy="2426973"/>
          </a:xfrm>
        </p:spPr>
        <p:txBody>
          <a:bodyPr>
            <a:normAutofit/>
          </a:bodyPr>
          <a:lstStyle/>
          <a:p>
            <a:r>
              <a:rPr lang="sv-SE" sz="2000" dirty="0" smtClean="0">
                <a:solidFill>
                  <a:schemeClr val="tx1"/>
                </a:solidFill>
              </a:rPr>
              <a:t>24 timmar om dygnet, året runt</a:t>
            </a:r>
            <a:br>
              <a:rPr lang="sv-SE" sz="2000" dirty="0" smtClean="0">
                <a:solidFill>
                  <a:schemeClr val="tx1"/>
                </a:solidFill>
              </a:rPr>
            </a:br>
            <a:r>
              <a:rPr lang="sv-SE" sz="2000" dirty="0">
                <a:solidFill>
                  <a:schemeClr val="tx1"/>
                </a:solidFill>
              </a:rPr>
              <a:t/>
            </a:r>
            <a:br>
              <a:rPr lang="sv-SE" sz="2000" dirty="0">
                <a:solidFill>
                  <a:schemeClr val="tx1"/>
                </a:solidFill>
              </a:rPr>
            </a:br>
            <a:r>
              <a:rPr lang="sv-SE" sz="2000" dirty="0" smtClean="0">
                <a:solidFill>
                  <a:schemeClr val="tx1"/>
                </a:solidFill>
              </a:rPr>
              <a:t>Cirka </a:t>
            </a:r>
            <a:r>
              <a:rPr lang="sv-SE" sz="2000" dirty="0">
                <a:solidFill>
                  <a:schemeClr val="tx1"/>
                </a:solidFill>
              </a:rPr>
              <a:t>2</a:t>
            </a:r>
            <a:r>
              <a:rPr lang="sv-SE" sz="2000" dirty="0" smtClean="0">
                <a:solidFill>
                  <a:schemeClr val="tx1"/>
                </a:solidFill>
              </a:rPr>
              <a:t>50 000 mejl per månad* </a:t>
            </a:r>
            <a:br>
              <a:rPr lang="sv-SE" sz="2000" dirty="0" smtClean="0">
                <a:solidFill>
                  <a:schemeClr val="tx1"/>
                </a:solidFill>
              </a:rPr>
            </a:br>
            <a:r>
              <a:rPr lang="sv-SE" sz="600" dirty="0" smtClean="0">
                <a:solidFill>
                  <a:schemeClr val="tx1"/>
                </a:solidFill>
              </a:rPr>
              <a:t> </a:t>
            </a:r>
            <a:r>
              <a:rPr lang="sv-SE" sz="2000" dirty="0" smtClean="0">
                <a:solidFill>
                  <a:schemeClr val="tx1"/>
                </a:solidFill>
              </a:rPr>
              <a:t/>
            </a:r>
            <a:br>
              <a:rPr lang="sv-SE" sz="2000" dirty="0" smtClean="0">
                <a:solidFill>
                  <a:schemeClr val="tx1"/>
                </a:solidFill>
              </a:rPr>
            </a:br>
            <a:r>
              <a:rPr lang="sv-SE" sz="1400" dirty="0" smtClean="0">
                <a:solidFill>
                  <a:schemeClr val="tx1"/>
                </a:solidFill>
              </a:rPr>
              <a:t>varav 12 500 till redaktionen@tt.se</a:t>
            </a:r>
            <a:br>
              <a:rPr lang="sv-SE" sz="1400" dirty="0" smtClean="0">
                <a:solidFill>
                  <a:schemeClr val="tx1"/>
                </a:solidFill>
              </a:rPr>
            </a:br>
            <a:r>
              <a:rPr lang="sv-SE" sz="1400" dirty="0" smtClean="0">
                <a:solidFill>
                  <a:schemeClr val="tx1"/>
                </a:solidFill>
              </a:rPr>
              <a:t/>
            </a:r>
            <a:br>
              <a:rPr lang="sv-SE" sz="1400" dirty="0" smtClean="0">
                <a:solidFill>
                  <a:schemeClr val="tx1"/>
                </a:solidFill>
              </a:rPr>
            </a:br>
            <a:r>
              <a:rPr lang="sv-SE" sz="1400" i="1" dirty="0" smtClean="0">
                <a:solidFill>
                  <a:schemeClr val="tx1"/>
                </a:solidFill>
              </a:rPr>
              <a:t>* februari 2014</a:t>
            </a:r>
            <a:endParaRPr lang="sv-SE" sz="1400" i="1" dirty="0">
              <a:solidFill>
                <a:schemeClr val="tx1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02" y="3976185"/>
            <a:ext cx="3703918" cy="253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4587520" y="5799788"/>
            <a:ext cx="5511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 dirty="0"/>
              <a:t>redaktionen@tt.se</a:t>
            </a:r>
          </a:p>
        </p:txBody>
      </p:sp>
      <p:sp useBgFill="1">
        <p:nvSpPr>
          <p:cNvPr id="10" name="Ellips 9"/>
          <p:cNvSpPr>
            <a:spLocks/>
          </p:cNvSpPr>
          <p:nvPr/>
        </p:nvSpPr>
        <p:spPr>
          <a:xfrm>
            <a:off x="4420998" y="466202"/>
            <a:ext cx="4320000" cy="432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endParaRPr lang="sv-SE" sz="2000" dirty="0" smtClean="0">
              <a:solidFill>
                <a:schemeClr val="tx1"/>
              </a:solidFill>
            </a:endParaRPr>
          </a:p>
          <a:p>
            <a:pPr algn="ctr"/>
            <a:r>
              <a:rPr lang="sv-SE" sz="2000" dirty="0" smtClean="0">
                <a:solidFill>
                  <a:schemeClr val="tx1"/>
                </a:solidFill>
              </a:rPr>
              <a:t>PER VECKA</a:t>
            </a:r>
          </a:p>
          <a:p>
            <a:pPr algn="ctr"/>
            <a:endParaRPr lang="sv-SE" sz="2000" dirty="0" smtClean="0">
              <a:solidFill>
                <a:schemeClr val="tx1"/>
              </a:solidFill>
            </a:endParaRPr>
          </a:p>
          <a:p>
            <a:r>
              <a:rPr lang="sv-SE" sz="2000" dirty="0" smtClean="0">
                <a:solidFill>
                  <a:schemeClr val="tx1"/>
                </a:solidFill>
              </a:rPr>
              <a:t>70</a:t>
            </a:r>
            <a:r>
              <a:rPr lang="sv-SE" sz="2000" dirty="0">
                <a:solidFill>
                  <a:schemeClr val="tx1"/>
                </a:solidFill>
              </a:rPr>
              <a:t> 000 </a:t>
            </a:r>
            <a:r>
              <a:rPr lang="sv-SE" sz="2000" dirty="0" smtClean="0">
                <a:solidFill>
                  <a:schemeClr val="tx1"/>
                </a:solidFill>
              </a:rPr>
              <a:t>nya </a:t>
            </a:r>
            <a:r>
              <a:rPr lang="sv-SE" sz="2000" dirty="0">
                <a:solidFill>
                  <a:schemeClr val="tx1"/>
                </a:solidFill>
              </a:rPr>
              <a:t>bilder </a:t>
            </a:r>
            <a:r>
              <a:rPr lang="sv-SE" sz="2000" dirty="0" smtClean="0">
                <a:solidFill>
                  <a:schemeClr val="tx1"/>
                </a:solidFill>
              </a:rPr>
              <a:t>till arkivet</a:t>
            </a:r>
          </a:p>
          <a:p>
            <a:r>
              <a:rPr lang="sv-SE" sz="2000" dirty="0" smtClean="0">
                <a:solidFill>
                  <a:schemeClr val="tx1"/>
                </a:solidFill>
              </a:rPr>
              <a:t>  1 </a:t>
            </a:r>
            <a:r>
              <a:rPr lang="sv-SE" sz="2000" dirty="0">
                <a:solidFill>
                  <a:schemeClr val="tx1"/>
                </a:solidFill>
              </a:rPr>
              <a:t>100 artiklar</a:t>
            </a:r>
          </a:p>
          <a:p>
            <a:r>
              <a:rPr lang="sv-SE" sz="2000" dirty="0" smtClean="0">
                <a:solidFill>
                  <a:schemeClr val="tx1"/>
                </a:solidFill>
              </a:rPr>
              <a:t>  1 </a:t>
            </a:r>
            <a:r>
              <a:rPr lang="sv-SE" sz="2000" dirty="0">
                <a:solidFill>
                  <a:schemeClr val="tx1"/>
                </a:solidFill>
              </a:rPr>
              <a:t>000 tv-sidor</a:t>
            </a:r>
          </a:p>
          <a:p>
            <a:r>
              <a:rPr lang="sv-SE" sz="2000" dirty="0" smtClean="0">
                <a:solidFill>
                  <a:schemeClr val="tx1"/>
                </a:solidFill>
              </a:rPr>
              <a:t>     100 </a:t>
            </a:r>
            <a:r>
              <a:rPr lang="sv-SE" sz="2000" dirty="0">
                <a:solidFill>
                  <a:schemeClr val="tx1"/>
                </a:solidFill>
              </a:rPr>
              <a:t>nyhets-, spel-, </a:t>
            </a:r>
            <a:r>
              <a:rPr lang="sv-SE" sz="2000" dirty="0" smtClean="0">
                <a:solidFill>
                  <a:schemeClr val="tx1"/>
                </a:solidFill>
              </a:rPr>
              <a:t>feature-</a:t>
            </a:r>
          </a:p>
          <a:p>
            <a:r>
              <a:rPr lang="sv-SE" sz="2000" dirty="0" smtClean="0">
                <a:solidFill>
                  <a:schemeClr val="tx1"/>
                </a:solidFill>
              </a:rPr>
              <a:t>            och sportsidor</a:t>
            </a:r>
          </a:p>
          <a:p>
            <a:r>
              <a:rPr lang="sv-SE" sz="2000" dirty="0" smtClean="0">
                <a:solidFill>
                  <a:schemeClr val="tx1"/>
                </a:solidFill>
              </a:rPr>
              <a:t>  &gt; 100 fotouppdrag</a:t>
            </a:r>
            <a:endParaRPr lang="sv-SE" sz="2000" dirty="0">
              <a:solidFill>
                <a:schemeClr val="tx1"/>
              </a:solidFill>
            </a:endParaRPr>
          </a:p>
          <a:p>
            <a:r>
              <a:rPr lang="sv-SE" sz="2000" dirty="0" smtClean="0">
                <a:solidFill>
                  <a:schemeClr val="tx1"/>
                </a:solidFill>
              </a:rPr>
              <a:t>       80 videoinslag</a:t>
            </a:r>
          </a:p>
          <a:p>
            <a:r>
              <a:rPr lang="sv-SE" sz="2000" dirty="0" smtClean="0">
                <a:solidFill>
                  <a:schemeClr val="tx1"/>
                </a:solidFill>
              </a:rPr>
              <a:t>      4-5 </a:t>
            </a:r>
            <a:r>
              <a:rPr lang="sv-SE" sz="2000" dirty="0">
                <a:solidFill>
                  <a:schemeClr val="tx1"/>
                </a:solidFill>
              </a:rPr>
              <a:t>filmrecensioner</a:t>
            </a:r>
          </a:p>
          <a:p>
            <a:pPr algn="ctr"/>
            <a:r>
              <a:rPr lang="sv-SE" sz="2000" dirty="0">
                <a:solidFill>
                  <a:schemeClr val="tx1"/>
                </a:solidFill>
              </a:rPr>
              <a:t> </a:t>
            </a:r>
          </a:p>
          <a:p>
            <a:pPr algn="ctr"/>
            <a:r>
              <a:rPr lang="sv-SE" sz="2000" dirty="0" smtClean="0">
                <a:solidFill>
                  <a:schemeClr val="tx1"/>
                </a:solidFill>
              </a:rPr>
              <a:t> </a:t>
            </a:r>
            <a:endParaRPr lang="sv-S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11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"/>
          <p:cNvSpPr>
            <a:spLocks noGrp="1"/>
          </p:cNvSpPr>
          <p:nvPr>
            <p:ph type="ctrTitle"/>
          </p:nvPr>
        </p:nvSpPr>
        <p:spPr>
          <a:xfrm>
            <a:off x="685800" y="200499"/>
            <a:ext cx="7772400" cy="752001"/>
          </a:xfrm>
        </p:spPr>
        <p:txBody>
          <a:bodyPr>
            <a:normAutofit/>
          </a:bodyPr>
          <a:lstStyle/>
          <a:p>
            <a:pPr algn="l"/>
            <a:r>
              <a:rPr lang="sv-SE" dirty="0" smtClean="0">
                <a:latin typeface="Arial"/>
              </a:rPr>
              <a:t>VAD ÄR EN NYHET?</a:t>
            </a:r>
            <a:endParaRPr lang="sv-SE" dirty="0">
              <a:latin typeface="Arial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737870" y="1010146"/>
            <a:ext cx="46355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v-SE" dirty="0" smtClean="0"/>
              <a:t>Hänt, blivit känt och berör allmänheten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v-SE" dirty="0" smtClean="0"/>
              <a:t>Händelsekedja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v-SE" dirty="0" smtClean="0"/>
              <a:t>En </a:t>
            </a:r>
            <a:r>
              <a:rPr lang="sv-SE" dirty="0"/>
              <a:t>konflikt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v-SE" dirty="0"/>
              <a:t>Ett avslöjande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v-SE" dirty="0" smtClean="0"/>
              <a:t>Avviker från vardagen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v-SE" dirty="0" smtClean="0"/>
              <a:t>Något som makten vill dölja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248" y="3723109"/>
            <a:ext cx="1915502" cy="2828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3029146"/>
            <a:ext cx="4836160" cy="2828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869" y="280988"/>
            <a:ext cx="3742691" cy="2492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6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077316"/>
            <a:ext cx="7772400" cy="801417"/>
          </a:xfrm>
        </p:spPr>
        <p:txBody>
          <a:bodyPr anchor="t">
            <a:normAutofit/>
          </a:bodyPr>
          <a:lstStyle/>
          <a:p>
            <a:pPr algn="l"/>
            <a:r>
              <a:rPr lang="sv-SE" cap="all" dirty="0" smtClean="0"/>
              <a:t>två tydliga trender</a:t>
            </a:r>
            <a:endParaRPr lang="sv-SE" sz="3200" cap="all" dirty="0">
              <a:latin typeface="Arial"/>
            </a:endParaRPr>
          </a:p>
        </p:txBody>
      </p:sp>
      <p:sp>
        <p:nvSpPr>
          <p:cNvPr id="4" name="Underrubrik 6"/>
          <p:cNvSpPr txBox="1">
            <a:spLocks/>
          </p:cNvSpPr>
          <p:nvPr/>
        </p:nvSpPr>
        <p:spPr>
          <a:xfrm>
            <a:off x="781710" y="1878733"/>
            <a:ext cx="8263230" cy="38821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02000" indent="-342900" algn="l">
              <a:spcAft>
                <a:spcPts val="600"/>
              </a:spcAft>
              <a:buSzPct val="100000"/>
              <a:buFont typeface="Arial"/>
              <a:buChar char="•"/>
            </a:pPr>
            <a:endParaRPr lang="sv-SE" sz="2000" dirty="0" smtClean="0">
              <a:solidFill>
                <a:schemeClr val="tx1"/>
              </a:solidFill>
            </a:endParaRPr>
          </a:p>
          <a:p>
            <a:pPr marL="816300" indent="-457200" algn="l">
              <a:spcAft>
                <a:spcPts val="600"/>
              </a:spcAft>
              <a:buSzPct val="100000"/>
              <a:buFont typeface="Wingdings" panose="05000000000000000000" pitchFamily="2" charset="2"/>
              <a:buChar char="ü"/>
            </a:pPr>
            <a:r>
              <a:rPr lang="sv-SE" sz="3000" dirty="0" smtClean="0">
                <a:solidFill>
                  <a:schemeClr val="tx1"/>
                </a:solidFill>
              </a:rPr>
              <a:t>Snabbare</a:t>
            </a:r>
          </a:p>
          <a:p>
            <a:pPr marL="359100" algn="l">
              <a:spcAft>
                <a:spcPts val="600"/>
              </a:spcAft>
              <a:buSzPct val="100000"/>
            </a:pPr>
            <a:endParaRPr lang="sv-SE" sz="3000" dirty="0" smtClean="0">
              <a:solidFill>
                <a:schemeClr val="tx1"/>
              </a:solidFill>
            </a:endParaRPr>
          </a:p>
          <a:p>
            <a:pPr marL="359100" algn="l">
              <a:spcAft>
                <a:spcPts val="600"/>
              </a:spcAft>
              <a:buSzPct val="100000"/>
            </a:pPr>
            <a:r>
              <a:rPr lang="sv-SE" sz="3000" dirty="0" smtClean="0">
                <a:solidFill>
                  <a:schemeClr val="tx1"/>
                </a:solidFill>
              </a:rPr>
              <a:t>OCH</a:t>
            </a:r>
            <a:endParaRPr lang="sv-SE" sz="3000" dirty="0">
              <a:solidFill>
                <a:schemeClr val="tx1"/>
              </a:solidFill>
            </a:endParaRPr>
          </a:p>
          <a:p>
            <a:pPr marL="359100" algn="l">
              <a:spcAft>
                <a:spcPts val="600"/>
              </a:spcAft>
              <a:buSzPct val="100000"/>
            </a:pPr>
            <a:endParaRPr lang="sv-SE" sz="3000" dirty="0" smtClean="0">
              <a:solidFill>
                <a:schemeClr val="tx1"/>
              </a:solidFill>
            </a:endParaRPr>
          </a:p>
          <a:p>
            <a:pPr marL="816300" indent="-457200" algn="l">
              <a:spcAft>
                <a:spcPts val="600"/>
              </a:spcAft>
              <a:buSzPct val="100000"/>
              <a:buFont typeface="Wingdings" panose="05000000000000000000" pitchFamily="2" charset="2"/>
              <a:buChar char="ü"/>
            </a:pPr>
            <a:r>
              <a:rPr lang="sv-SE" sz="3000" dirty="0" smtClean="0">
                <a:solidFill>
                  <a:schemeClr val="tx1"/>
                </a:solidFill>
              </a:rPr>
              <a:t>Långsammare</a:t>
            </a:r>
            <a:endParaRPr lang="sv-SE" sz="3000" dirty="0">
              <a:solidFill>
                <a:schemeClr val="tx1"/>
              </a:solidFill>
            </a:endParaRPr>
          </a:p>
        </p:txBody>
      </p:sp>
      <p:cxnSp>
        <p:nvCxnSpPr>
          <p:cNvPr id="8" name="Rak 7"/>
          <p:cNvCxnSpPr/>
          <p:nvPr/>
        </p:nvCxnSpPr>
        <p:spPr>
          <a:xfrm>
            <a:off x="685800" y="903658"/>
            <a:ext cx="7772400" cy="0"/>
          </a:xfrm>
          <a:prstGeom prst="line">
            <a:avLst/>
          </a:prstGeom>
          <a:ln w="6350" cmpd="sng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0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077316"/>
            <a:ext cx="7772400" cy="801417"/>
          </a:xfrm>
        </p:spPr>
        <p:txBody>
          <a:bodyPr anchor="t">
            <a:normAutofit/>
          </a:bodyPr>
          <a:lstStyle/>
          <a:p>
            <a:pPr algn="l"/>
            <a:r>
              <a:rPr lang="sv-SE" cap="all" dirty="0" smtClean="0"/>
              <a:t>snabbare</a:t>
            </a:r>
            <a:endParaRPr lang="sv-SE" sz="3200" cap="all" dirty="0">
              <a:latin typeface="Arial"/>
            </a:endParaRPr>
          </a:p>
        </p:txBody>
      </p:sp>
      <p:sp>
        <p:nvSpPr>
          <p:cNvPr id="4" name="Underrubrik 6"/>
          <p:cNvSpPr txBox="1">
            <a:spLocks/>
          </p:cNvSpPr>
          <p:nvPr/>
        </p:nvSpPr>
        <p:spPr>
          <a:xfrm>
            <a:off x="781710" y="1878733"/>
            <a:ext cx="8263230" cy="38821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  <a:buSzPct val="100000"/>
            </a:pPr>
            <a:r>
              <a:rPr lang="sv-SE" sz="2000" dirty="0" smtClean="0">
                <a:solidFill>
                  <a:schemeClr val="tx1"/>
                </a:solidFill>
              </a:rPr>
              <a:t>Ständig deadline</a:t>
            </a:r>
          </a:p>
          <a:p>
            <a:pPr algn="l">
              <a:spcAft>
                <a:spcPts val="600"/>
              </a:spcAft>
              <a:buSzPct val="100000"/>
            </a:pPr>
            <a:r>
              <a:rPr lang="sv-SE" sz="2000" dirty="0" smtClean="0">
                <a:solidFill>
                  <a:schemeClr val="tx1"/>
                </a:solidFill>
              </a:rPr>
              <a:t>Realtid</a:t>
            </a:r>
            <a:endParaRPr lang="sv-SE" sz="3000" dirty="0" smtClean="0">
              <a:solidFill>
                <a:schemeClr val="tx1"/>
              </a:solidFill>
            </a:endParaRPr>
          </a:p>
        </p:txBody>
      </p:sp>
      <p:cxnSp>
        <p:nvCxnSpPr>
          <p:cNvPr id="8" name="Rak 7"/>
          <p:cNvCxnSpPr/>
          <p:nvPr/>
        </p:nvCxnSpPr>
        <p:spPr>
          <a:xfrm>
            <a:off x="685800" y="903658"/>
            <a:ext cx="7772400" cy="0"/>
          </a:xfrm>
          <a:prstGeom prst="line">
            <a:avLst/>
          </a:prstGeom>
          <a:ln w="6350" cmpd="sng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063" y="1755015"/>
            <a:ext cx="2017863" cy="486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" y="3428999"/>
            <a:ext cx="5287856" cy="3183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llips 8"/>
          <p:cNvSpPr>
            <a:spLocks/>
          </p:cNvSpPr>
          <p:nvPr/>
        </p:nvSpPr>
        <p:spPr>
          <a:xfrm>
            <a:off x="3307820" y="1626494"/>
            <a:ext cx="2448000" cy="136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bg1">
                    <a:lumMod val="95000"/>
                  </a:schemeClr>
                </a:solidFill>
              </a:rPr>
              <a:t>Var tydlig!</a:t>
            </a:r>
          </a:p>
          <a:p>
            <a:pPr algn="ctr"/>
            <a:r>
              <a:rPr lang="sv-SE" dirty="0" smtClean="0">
                <a:solidFill>
                  <a:schemeClr val="bg1">
                    <a:lumMod val="95000"/>
                  </a:schemeClr>
                </a:solidFill>
              </a:rPr>
              <a:t>Skriv kort!</a:t>
            </a:r>
          </a:p>
          <a:p>
            <a:pPr algn="ctr"/>
            <a:r>
              <a:rPr lang="sv-SE" dirty="0" smtClean="0">
                <a:solidFill>
                  <a:schemeClr val="bg1">
                    <a:lumMod val="95000"/>
                  </a:schemeClr>
                </a:solidFill>
              </a:rPr>
              <a:t>Var kontaktbar!</a:t>
            </a:r>
            <a:endParaRPr lang="sv-SE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12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077316"/>
            <a:ext cx="7772400" cy="801417"/>
          </a:xfrm>
        </p:spPr>
        <p:txBody>
          <a:bodyPr anchor="t">
            <a:normAutofit/>
          </a:bodyPr>
          <a:lstStyle/>
          <a:p>
            <a:pPr algn="l"/>
            <a:r>
              <a:rPr lang="sv-SE" cap="all" dirty="0" smtClean="0"/>
              <a:t>långsammare</a:t>
            </a:r>
            <a:endParaRPr lang="sv-SE" sz="3200" cap="all" dirty="0">
              <a:latin typeface="Arial"/>
            </a:endParaRPr>
          </a:p>
        </p:txBody>
      </p:sp>
      <p:sp>
        <p:nvSpPr>
          <p:cNvPr id="4" name="Underrubrik 6"/>
          <p:cNvSpPr txBox="1">
            <a:spLocks/>
          </p:cNvSpPr>
          <p:nvPr/>
        </p:nvSpPr>
        <p:spPr>
          <a:xfrm>
            <a:off x="336976" y="1888946"/>
            <a:ext cx="8263230" cy="38821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9100" algn="l">
              <a:spcAft>
                <a:spcPts val="600"/>
              </a:spcAft>
              <a:buSzPct val="100000"/>
            </a:pPr>
            <a:endParaRPr lang="sv-SE" sz="2000" dirty="0" smtClean="0">
              <a:solidFill>
                <a:schemeClr val="tx1"/>
              </a:solidFill>
            </a:endParaRPr>
          </a:p>
          <a:p>
            <a:pPr marL="359100" algn="l">
              <a:spcAft>
                <a:spcPts val="600"/>
              </a:spcAft>
              <a:buSzPct val="100000"/>
            </a:pPr>
            <a:r>
              <a:rPr lang="sv-SE" sz="2000" dirty="0" smtClean="0">
                <a:solidFill>
                  <a:schemeClr val="tx1"/>
                </a:solidFill>
              </a:rPr>
              <a:t>Tidningar görs </a:t>
            </a:r>
            <a:br>
              <a:rPr lang="sv-SE" sz="2000" dirty="0" smtClean="0">
                <a:solidFill>
                  <a:schemeClr val="tx1"/>
                </a:solidFill>
              </a:rPr>
            </a:br>
            <a:r>
              <a:rPr lang="sv-SE" sz="2000" dirty="0" smtClean="0">
                <a:solidFill>
                  <a:schemeClr val="tx1"/>
                </a:solidFill>
              </a:rPr>
              <a:t>allt tidigare</a:t>
            </a:r>
          </a:p>
          <a:p>
            <a:pPr marL="359100" algn="l">
              <a:spcAft>
                <a:spcPts val="600"/>
              </a:spcAft>
              <a:buSzPct val="100000"/>
            </a:pPr>
            <a:r>
              <a:rPr lang="sv-SE" sz="2000" dirty="0" smtClean="0">
                <a:solidFill>
                  <a:schemeClr val="tx1"/>
                </a:solidFill>
              </a:rPr>
              <a:t>Dagtidsredigering</a:t>
            </a:r>
          </a:p>
          <a:p>
            <a:pPr marL="359100" algn="l">
              <a:spcAft>
                <a:spcPts val="600"/>
              </a:spcAft>
              <a:buSzPct val="100000"/>
            </a:pPr>
            <a:r>
              <a:rPr lang="sv-SE" sz="2000" dirty="0" smtClean="0">
                <a:solidFill>
                  <a:schemeClr val="tx1"/>
                </a:solidFill>
              </a:rPr>
              <a:t>Planerade nyheter</a:t>
            </a:r>
          </a:p>
          <a:p>
            <a:pPr marL="808038" lvl="1" indent="-269875" algn="l">
              <a:spcAft>
                <a:spcPts val="600"/>
              </a:spcAft>
              <a:buSzPct val="100000"/>
              <a:buFont typeface="Wingdings" panose="05000000000000000000" pitchFamily="2" charset="2"/>
              <a:buChar char="ü"/>
            </a:pPr>
            <a:r>
              <a:rPr lang="sv-SE" sz="1800" dirty="0" smtClean="0">
                <a:solidFill>
                  <a:schemeClr val="tx1"/>
                </a:solidFill>
              </a:rPr>
              <a:t>Nyttigt </a:t>
            </a:r>
            <a:r>
              <a:rPr lang="sv-SE" sz="1800" dirty="0">
                <a:solidFill>
                  <a:schemeClr val="tx1"/>
                </a:solidFill>
              </a:rPr>
              <a:t>och </a:t>
            </a:r>
            <a:r>
              <a:rPr lang="sv-SE" sz="1800" dirty="0" smtClean="0">
                <a:solidFill>
                  <a:schemeClr val="tx1"/>
                </a:solidFill>
              </a:rPr>
              <a:t>användbart</a:t>
            </a:r>
          </a:p>
          <a:p>
            <a:pPr marL="808038" lvl="1" indent="-269875" algn="l">
              <a:spcAft>
                <a:spcPts val="600"/>
              </a:spcAft>
              <a:buSzPct val="100000"/>
              <a:buFont typeface="Wingdings" panose="05000000000000000000" pitchFamily="2" charset="2"/>
              <a:buChar char="ü"/>
            </a:pPr>
            <a:r>
              <a:rPr lang="sv-SE" sz="1800" dirty="0" smtClean="0">
                <a:solidFill>
                  <a:schemeClr val="tx1"/>
                </a:solidFill>
              </a:rPr>
              <a:t>Väcka känslor</a:t>
            </a:r>
          </a:p>
          <a:p>
            <a:pPr marL="359100" algn="l">
              <a:spcAft>
                <a:spcPts val="600"/>
              </a:spcAft>
              <a:buSzPct val="100000"/>
            </a:pPr>
            <a:endParaRPr lang="sv-SE" sz="3000" dirty="0" smtClean="0">
              <a:solidFill>
                <a:schemeClr val="tx1"/>
              </a:solidFill>
            </a:endParaRPr>
          </a:p>
          <a:p>
            <a:pPr marL="359100" algn="l">
              <a:spcAft>
                <a:spcPts val="600"/>
              </a:spcAft>
              <a:buSzPct val="100000"/>
            </a:pPr>
            <a:r>
              <a:rPr lang="sv-SE" sz="3000" dirty="0">
                <a:solidFill>
                  <a:schemeClr val="tx1"/>
                </a:solidFill>
              </a:rPr>
              <a:t> </a:t>
            </a:r>
            <a:endParaRPr lang="sv-SE" sz="3000" dirty="0" smtClean="0">
              <a:solidFill>
                <a:schemeClr val="tx1"/>
              </a:solidFill>
            </a:endParaRPr>
          </a:p>
          <a:p>
            <a:pPr marL="359100" algn="l">
              <a:spcAft>
                <a:spcPts val="600"/>
              </a:spcAft>
              <a:buSzPct val="100000"/>
            </a:pPr>
            <a:endParaRPr lang="sv-SE" sz="3000" dirty="0" smtClean="0">
              <a:solidFill>
                <a:schemeClr val="tx1"/>
              </a:solidFill>
            </a:endParaRPr>
          </a:p>
        </p:txBody>
      </p:sp>
      <p:cxnSp>
        <p:nvCxnSpPr>
          <p:cNvPr id="8" name="Rak 7"/>
          <p:cNvCxnSpPr/>
          <p:nvPr/>
        </p:nvCxnSpPr>
        <p:spPr>
          <a:xfrm>
            <a:off x="685800" y="903658"/>
            <a:ext cx="7772400" cy="0"/>
          </a:xfrm>
          <a:prstGeom prst="line">
            <a:avLst/>
          </a:prstGeom>
          <a:ln w="6350" cmpd="sng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968" y="1926422"/>
            <a:ext cx="2750895" cy="396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769" y="1926423"/>
            <a:ext cx="2734681" cy="3966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lips 6"/>
          <p:cNvSpPr>
            <a:spLocks/>
          </p:cNvSpPr>
          <p:nvPr/>
        </p:nvSpPr>
        <p:spPr>
          <a:xfrm>
            <a:off x="579666" y="4955728"/>
            <a:ext cx="3921584" cy="137846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bg1">
                    <a:lumMod val="95000"/>
                  </a:schemeClr>
                </a:solidFill>
              </a:rPr>
              <a:t>Ha framförhållning!</a:t>
            </a:r>
          </a:p>
          <a:p>
            <a:pPr marL="0" lvl="1" algn="ctr"/>
            <a:r>
              <a:rPr lang="sv-SE" dirty="0" smtClean="0">
                <a:solidFill>
                  <a:schemeClr val="bg1">
                    <a:lumMod val="95000"/>
                  </a:schemeClr>
                </a:solidFill>
              </a:rPr>
              <a:t> Ha </a:t>
            </a:r>
            <a:r>
              <a:rPr lang="sv-SE" dirty="0" err="1" smtClean="0">
                <a:solidFill>
                  <a:schemeClr val="bg1">
                    <a:lumMod val="95000"/>
                  </a:schemeClr>
                </a:solidFill>
              </a:rPr>
              <a:t>case</a:t>
            </a:r>
            <a:r>
              <a:rPr lang="sv-SE" dirty="0" smtClean="0">
                <a:solidFill>
                  <a:schemeClr val="bg1">
                    <a:lumMod val="95000"/>
                  </a:schemeClr>
                </a:solidFill>
              </a:rPr>
              <a:t>/bilder på lut</a:t>
            </a:r>
            <a:endParaRPr lang="sv-SE" dirty="0">
              <a:solidFill>
                <a:schemeClr val="bg1">
                  <a:lumMod val="95000"/>
                </a:schemeClr>
              </a:solidFill>
            </a:endParaRPr>
          </a:p>
          <a:p>
            <a:pPr marL="0" lvl="1" algn="ctr"/>
            <a:r>
              <a:rPr lang="sv-SE" dirty="0" smtClean="0">
                <a:solidFill>
                  <a:schemeClr val="bg1">
                    <a:lumMod val="95000"/>
                  </a:schemeClr>
                </a:solidFill>
              </a:rPr>
              <a:t>Ge oss fakta </a:t>
            </a:r>
            <a:r>
              <a:rPr lang="sv-SE" dirty="0">
                <a:solidFill>
                  <a:schemeClr val="bg1">
                    <a:lumMod val="95000"/>
                  </a:schemeClr>
                </a:solidFill>
              </a:rPr>
              <a:t>i </a:t>
            </a:r>
            <a:r>
              <a:rPr lang="sv-SE" dirty="0" smtClean="0">
                <a:solidFill>
                  <a:schemeClr val="bg1">
                    <a:lumMod val="95000"/>
                  </a:schemeClr>
                </a:solidFill>
              </a:rPr>
              <a:t>punktform</a:t>
            </a:r>
            <a:endParaRPr lang="sv-SE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 b="22662"/>
          <a:stretch/>
        </p:blipFill>
        <p:spPr bwMode="auto">
          <a:xfrm>
            <a:off x="7210692" y="342911"/>
            <a:ext cx="1790700" cy="181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485" y="349840"/>
            <a:ext cx="1948542" cy="1332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212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Vetenskap – vad skriver vi om?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5079999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  <a:p>
            <a:r>
              <a:rPr lang="sv-SE" sz="1800" dirty="0" smtClean="0"/>
              <a:t>Naturvetenskap</a:t>
            </a:r>
          </a:p>
          <a:p>
            <a:endParaRPr lang="sv-SE" sz="1800" dirty="0" smtClean="0"/>
          </a:p>
          <a:p>
            <a:r>
              <a:rPr lang="sv-SE" sz="1800" dirty="0" smtClean="0"/>
              <a:t>Forskning med tyngd</a:t>
            </a:r>
          </a:p>
          <a:p>
            <a:endParaRPr lang="sv-SE" sz="1800" dirty="0"/>
          </a:p>
          <a:p>
            <a:r>
              <a:rPr lang="sv-SE" sz="1800" dirty="0" smtClean="0"/>
              <a:t>Angeläget</a:t>
            </a:r>
          </a:p>
          <a:p>
            <a:endParaRPr lang="sv-SE" sz="1800" dirty="0"/>
          </a:p>
          <a:p>
            <a:r>
              <a:rPr lang="sv-SE" sz="1800" dirty="0" smtClean="0"/>
              <a:t>Berör många</a:t>
            </a:r>
          </a:p>
          <a:p>
            <a:endParaRPr lang="sv-SE" sz="1800" dirty="0"/>
          </a:p>
          <a:p>
            <a:r>
              <a:rPr lang="sv-SE" sz="1800" dirty="0" smtClean="0"/>
              <a:t>Forskning i tiden</a:t>
            </a:r>
          </a:p>
          <a:p>
            <a:endParaRPr lang="sv-SE" sz="1800" dirty="0"/>
          </a:p>
          <a:p>
            <a:r>
              <a:rPr lang="sv-SE" sz="1800" dirty="0" smtClean="0"/>
              <a:t>Samhällsvetenskap/Humaniora</a:t>
            </a:r>
          </a:p>
          <a:p>
            <a:endParaRPr lang="sv-SE" sz="1800" dirty="0"/>
          </a:p>
          <a:p>
            <a:r>
              <a:rPr lang="sv-SE" sz="1800" dirty="0" smtClean="0"/>
              <a:t>Används för att förklara samhällsfenomen, trender.</a:t>
            </a: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2642404217"/>
      </p:ext>
    </p:extLst>
  </p:cSld>
  <p:clrMapOvr>
    <a:masterClrMapping/>
  </p:clrMapOvr>
</p:sld>
</file>

<file path=ppt/theme/theme1.xml><?xml version="1.0" encoding="utf-8"?>
<a:theme xmlns:a="http://schemas.openxmlformats.org/drawingml/2006/main" name="nyTT_v3">
  <a:themeElements>
    <a:clrScheme name="Grå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2345</TotalTime>
  <Words>261</Words>
  <Application>Microsoft Macintosh PowerPoint</Application>
  <PresentationFormat>Bildspel på skärmen (4:3)</PresentationFormat>
  <Paragraphs>104</Paragraphs>
  <Slides>9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0" baseType="lpstr">
      <vt:lpstr>nyTT_v3</vt:lpstr>
      <vt:lpstr>PowerPoint-presentation</vt:lpstr>
      <vt:lpstr>Nyhetsvärdering: SÅ FUNKAR DET</vt:lpstr>
      <vt:lpstr>PowerPoint-presentation</vt:lpstr>
      <vt:lpstr>24 timmar om dygnet, året runt  Cirka 250 000 mejl per månad*    varav 12 500 till redaktionen@tt.se  * februari 2014</vt:lpstr>
      <vt:lpstr>VAD ÄR EN NYHET?</vt:lpstr>
      <vt:lpstr>två tydliga trender</vt:lpstr>
      <vt:lpstr>snabbare</vt:lpstr>
      <vt:lpstr>långsammare</vt:lpstr>
      <vt:lpstr>Vetenskap – vad skriver vi om?</vt:lpstr>
    </vt:vector>
  </TitlesOfParts>
  <Company>Scanpix Sweden 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Test</dc:creator>
  <cp:lastModifiedBy>Cissi Askwall</cp:lastModifiedBy>
  <cp:revision>221</cp:revision>
  <cp:lastPrinted>2013-12-11T08:38:08Z</cp:lastPrinted>
  <dcterms:created xsi:type="dcterms:W3CDTF">2012-10-09T13:37:58Z</dcterms:created>
  <dcterms:modified xsi:type="dcterms:W3CDTF">2014-03-21T07:47:06Z</dcterms:modified>
</cp:coreProperties>
</file>