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71" r:id="rId3"/>
    <p:sldId id="687" r:id="rId4"/>
    <p:sldId id="692" r:id="rId5"/>
    <p:sldId id="696" r:id="rId6"/>
    <p:sldId id="697" r:id="rId7"/>
    <p:sldId id="674" r:id="rId8"/>
    <p:sldId id="694" r:id="rId9"/>
  </p:sldIdLst>
  <p:sldSz cx="9144000" cy="6858000" type="screen4x3"/>
  <p:notesSz cx="6797675" cy="9928225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ssi Billgren Askwal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8000"/>
    <a:srgbClr val="FFE600"/>
    <a:srgbClr val="FFFF66"/>
    <a:srgbClr val="F26522"/>
    <a:srgbClr val="F2952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Mörkt format 2 - Dekorfärg 5/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Mörkt format 1 - Dekorfär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1202" autoAdjust="0"/>
  </p:normalViewPr>
  <p:slideViewPr>
    <p:cSldViewPr snapToObjects="1">
      <p:cViewPr>
        <p:scale>
          <a:sx n="100" d="100"/>
          <a:sy n="100" d="100"/>
        </p:scale>
        <p:origin x="-1328" y="0"/>
      </p:cViewPr>
      <p:guideLst>
        <p:guide orient="horz" pos="4117"/>
        <p:guide pos="576"/>
      </p:guideLst>
    </p:cSldViewPr>
  </p:slideViewPr>
  <p:outlineViewPr>
    <p:cViewPr>
      <p:scale>
        <a:sx n="100" d="100"/>
        <a:sy n="100" d="100"/>
      </p:scale>
      <p:origin x="0" y="5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28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4A7CC-E39E-48C4-AFF8-305C2FAD443C}" type="datetimeFigureOut">
              <a:rPr lang="sv-SE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B02BBE-C6CD-44E5-B1AF-8F877096993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14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BBB9FC-BB37-4311-91F4-A3C0796323A8}" type="datetimeFigureOut">
              <a:rPr lang="sv-SE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BFBD7E-1B68-4B23-B433-1BB07ADECD5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720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C2A31-E065-43A6-9DD7-D48C452D5B15}" type="datetime1">
              <a:rPr lang="sv-SE" smtClean="0"/>
              <a:pPr>
                <a:defRPr/>
              </a:pPr>
              <a:t>2014-07-29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52CA-1669-4D87-945A-D870531914EF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BC1F-89FE-453C-A8F2-44BA470C5CEA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BDB3-F442-49AD-A64F-AA9DA34FF23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C1AE-2FBD-48C3-9D74-056D07131CEE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748F-2296-4F60-B8C9-862A418D5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2851-97EB-4EB6-941E-798F058E1033}" type="datetime1">
              <a:rPr lang="sv-SE" smtClean="0"/>
              <a:pPr>
                <a:defRPr/>
              </a:pPr>
              <a:t>2014-07-29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826672" y="648454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8FE6-6919-4794-BB64-3C280D9F9969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F2A7-2683-4796-9FCF-84F178E73228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83DE-0B1E-4B2F-96D3-F76E34D4992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CCEE-9BCC-499A-BEE1-DE9BC870D8D5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0003-78BF-42B0-AB81-5D891C8DE7B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sp>
        <p:nvSpPr>
          <p:cNvPr id="8" name="Platshållare för datum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Garamond"/>
                <a:cs typeface="Garamond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VA-rapport 2010:1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</p:txBody>
      </p:sp>
      <p:pic>
        <p:nvPicPr>
          <p:cNvPr id="9" name="Bildobjekt 8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E1EF-AC94-40B1-9B7A-FEBCD34BA32B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C784-157C-4B38-A322-308370F8D9F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10" name="Bildobjekt 9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95EE-E97D-4871-A61F-C21A9CEA65AF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CC92-865C-4A8D-8416-6090860D47D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6" name="Bildobjekt 5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852F-ECF6-413B-A637-5F088B0EF609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E1BD-E322-4A62-80CE-A2A078C6E8F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0EBD-D3DF-4C0D-AB9E-371C73ED7E5F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F76-783F-4E19-85D0-D82C9DAA162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8" name="Bildobjekt 7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73FF-623E-477B-93DC-5093C1DA761A}" type="datetime1">
              <a:rPr lang="sv-SE" smtClean="0"/>
              <a:pPr>
                <a:defRPr/>
              </a:pPr>
              <a:t>2014-07-29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41FA-BB39-4C2B-9E24-9328205CEDF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pic>
        <p:nvPicPr>
          <p:cNvPr id="8" name="Bildobjekt 7" descr="VA-logotyp2012-centrerad-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7147E-76D0-4536-9645-E5D3DC5174C8}" type="slidenum">
              <a:rPr lang="sv-SE"/>
              <a:pPr>
                <a:defRPr/>
              </a:pPr>
              <a:t>‹Nr.›</a:t>
            </a:fld>
            <a:endParaRPr lang="sv-SE" dirty="0"/>
          </a:p>
        </p:txBody>
      </p:sp>
      <p:pic>
        <p:nvPicPr>
          <p:cNvPr id="9" name="Bildobjekt 8" descr="VA-logotyp2012-centrerad-negativ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/>
          <p:cNvSpPr txBox="1">
            <a:spLocks noChangeArrowheads="1"/>
          </p:cNvSpPr>
          <p:nvPr/>
        </p:nvSpPr>
        <p:spPr bwMode="auto">
          <a:xfrm>
            <a:off x="124" y="3212976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 smtClean="0">
                <a:solidFill>
                  <a:srgbClr val="FFE600"/>
                </a:solidFill>
                <a:latin typeface="Arial"/>
                <a:cs typeface="Arial"/>
              </a:rPr>
              <a:t>Research </a:t>
            </a:r>
            <a:r>
              <a:rPr lang="sv-SE" sz="4000" b="1" dirty="0" err="1" smtClean="0">
                <a:solidFill>
                  <a:srgbClr val="FFE600"/>
                </a:solidFill>
                <a:latin typeface="Arial"/>
                <a:cs typeface="Arial"/>
              </a:rPr>
              <a:t>misconduct</a:t>
            </a:r>
            <a:r>
              <a:rPr lang="sv-SE" sz="4000" b="1" dirty="0" smtClean="0">
                <a:solidFill>
                  <a:srgbClr val="FFE600"/>
                </a:solidFill>
                <a:latin typeface="Arial"/>
                <a:cs typeface="Arial"/>
              </a:rPr>
              <a:t> and </a:t>
            </a:r>
            <a:r>
              <a:rPr lang="sv-SE" sz="4000" b="1" dirty="0" err="1" smtClean="0">
                <a:solidFill>
                  <a:srgbClr val="FFE600"/>
                </a:solidFill>
                <a:latin typeface="Arial"/>
                <a:cs typeface="Arial"/>
              </a:rPr>
              <a:t>confidence</a:t>
            </a:r>
            <a:r>
              <a:rPr lang="sv-SE" sz="4000" b="1" dirty="0" smtClean="0">
                <a:solidFill>
                  <a:srgbClr val="FFE600"/>
                </a:solidFill>
                <a:latin typeface="Arial"/>
                <a:cs typeface="Arial"/>
              </a:rPr>
              <a:t> in research</a:t>
            </a:r>
            <a:endParaRPr lang="sv-SE" sz="2400" b="1" i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sv-SE" sz="2400" b="1" i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sv-SE" sz="2000" b="1" i="1" dirty="0" smtClean="0">
                <a:solidFill>
                  <a:schemeClr val="bg1"/>
                </a:solidFill>
                <a:latin typeface="Arial"/>
                <a:cs typeface="Arial"/>
              </a:rPr>
              <a:t>ESOF, 25 June 2014</a:t>
            </a:r>
          </a:p>
          <a:p>
            <a:pPr algn="ctr"/>
            <a:endParaRPr lang="sv-SE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sv-SE" sz="2000" b="1" dirty="0" smtClean="0">
                <a:solidFill>
                  <a:schemeClr val="bg1"/>
                </a:solidFill>
                <a:latin typeface="Arial"/>
                <a:cs typeface="Arial"/>
              </a:rPr>
              <a:t>Maria Lindholm, Director </a:t>
            </a:r>
            <a:r>
              <a:rPr lang="sv-SE" sz="2000" b="1" dirty="0" err="1" smtClean="0">
                <a:solidFill>
                  <a:schemeClr val="bg1"/>
                </a:solidFill>
                <a:latin typeface="Arial"/>
                <a:cs typeface="Arial"/>
              </a:rPr>
              <a:t>of</a:t>
            </a:r>
            <a:r>
              <a:rPr lang="sv-SE" sz="2000" b="1" dirty="0" smtClean="0">
                <a:solidFill>
                  <a:schemeClr val="bg1"/>
                </a:solidFill>
                <a:latin typeface="Arial"/>
                <a:cs typeface="Arial"/>
              </a:rPr>
              <a:t> Research, VA (Public &amp; Science)</a:t>
            </a:r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764704"/>
            <a:ext cx="2279350" cy="196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Confidence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in research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  <p:pic>
        <p:nvPicPr>
          <p:cNvPr id="7" name="Bildobjekt 6" descr="som2013-figur4-översatt-negati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1" y="1844824"/>
            <a:ext cx="8902540" cy="34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7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Background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37789"/>
          </a:xfrm>
        </p:spPr>
        <p:txBody>
          <a:bodyPr/>
          <a:lstStyle/>
          <a:p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Why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decreased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confidence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in research?</a:t>
            </a:r>
          </a:p>
          <a:p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Systematic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>
                <a:solidFill>
                  <a:srgbClr val="FFE600"/>
                </a:solidFill>
                <a:latin typeface="Arial"/>
                <a:cs typeface="Arial"/>
              </a:rPr>
              <a:t>major Swedish </a:t>
            </a:r>
            <a:r>
              <a:rPr lang="sv-SE" sz="2800" dirty="0" err="1">
                <a:solidFill>
                  <a:srgbClr val="FFE600"/>
                </a:solidFill>
                <a:latin typeface="Arial"/>
                <a:cs typeface="Arial"/>
              </a:rPr>
              <a:t>news</a:t>
            </a:r>
            <a:r>
              <a:rPr lang="sv-SE" sz="2800" dirty="0">
                <a:solidFill>
                  <a:srgbClr val="FFE600"/>
                </a:solidFill>
                <a:latin typeface="Arial"/>
                <a:cs typeface="Arial"/>
              </a:rPr>
              <a:t> </a:t>
            </a:r>
            <a:r>
              <a:rPr lang="sv-SE" sz="2800" dirty="0" smtClean="0">
                <a:solidFill>
                  <a:srgbClr val="FFE600"/>
                </a:solidFill>
                <a:latin typeface="Arial"/>
                <a:cs typeface="Arial"/>
              </a:rPr>
              <a:t>media </a:t>
            </a:r>
            <a:r>
              <a:rPr lang="sv-SE" sz="2800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sv-SE" sz="2800" dirty="0" err="1" smtClean="0">
                <a:solidFill>
                  <a:schemeClr val="bg1"/>
                </a:solidFill>
                <a:latin typeface="Arial"/>
                <a:cs typeface="Arial"/>
              </a:rPr>
              <a:t>daily</a:t>
            </a:r>
            <a:r>
              <a:rPr lang="sv-SE" sz="2800" dirty="0" smtClean="0">
                <a:solidFill>
                  <a:schemeClr val="bg1"/>
                </a:solidFill>
                <a:latin typeface="Arial"/>
                <a:cs typeface="Arial"/>
              </a:rPr>
              <a:t> press and television)</a:t>
            </a:r>
            <a:endParaRPr lang="sv-SE" sz="28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chemeClr val="bg1"/>
                </a:solidFill>
                <a:latin typeface="Arial"/>
                <a:cs typeface="Arial"/>
              </a:rPr>
              <a:t>Period: </a:t>
            </a:r>
            <a:r>
              <a:rPr lang="sv-SE" sz="2800" dirty="0" smtClean="0">
                <a:solidFill>
                  <a:srgbClr val="FFE600"/>
                </a:solidFill>
                <a:latin typeface="Arial"/>
                <a:cs typeface="Arial"/>
              </a:rPr>
              <a:t>2002–2013</a:t>
            </a:r>
            <a:r>
              <a:rPr lang="sv-SE" sz="2800" dirty="0">
                <a:solidFill>
                  <a:srgbClr val="FFE600"/>
                </a:solidFill>
                <a:latin typeface="Arial"/>
                <a:cs typeface="Arial"/>
              </a:rPr>
              <a:t>, 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359 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items</a:t>
            </a:r>
            <a:endParaRPr lang="sv-SE" sz="2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Researcher 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Ulrika Andersson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, the 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SOM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Institute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Society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Opinon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Media) 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Gothenburg University</a:t>
            </a:r>
            <a:endParaRPr lang="sv-SE" sz="2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5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Number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of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articles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2002–2013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  <p:pic>
        <p:nvPicPr>
          <p:cNvPr id="8" name="Bildobjekt 7" descr="medieanalys-figur2-negati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303337"/>
            <a:ext cx="8458200" cy="578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Confidence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and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reporting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  <p:pic>
        <p:nvPicPr>
          <p:cNvPr id="9" name="Bildobjekt 8" descr="medieanalys-figur1-B-red-till-maria-negati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04656"/>
            <a:ext cx="7531515" cy="52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7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Do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other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factors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have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a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larger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 </a:t>
            </a:r>
            <a:r>
              <a:rPr lang="sv-SE" sz="3200" b="1" dirty="0" err="1" smtClean="0">
                <a:solidFill>
                  <a:srgbClr val="FFE600"/>
                </a:solidFill>
                <a:latin typeface="Arial Bold"/>
                <a:cs typeface="Arial Bold"/>
              </a:rPr>
              <a:t>impact</a:t>
            </a:r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?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525963"/>
          </a:xfrm>
        </p:spPr>
        <p:txBody>
          <a:bodyPr/>
          <a:lstStyle/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Age</a:t>
            </a:r>
          </a:p>
          <a:p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education</a:t>
            </a:r>
            <a:endParaRPr lang="sv-SE" sz="28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Place </a:t>
            </a:r>
            <a:r>
              <a:rPr lang="sv-SE" sz="2800" dirty="0" err="1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residence</a:t>
            </a:r>
            <a:endParaRPr lang="sv-SE" sz="28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… and 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media </a:t>
            </a:r>
            <a:r>
              <a:rPr lang="sv-SE" sz="2800" dirty="0" err="1" smtClean="0">
                <a:solidFill>
                  <a:srgbClr val="FFFF00"/>
                </a:solidFill>
                <a:latin typeface="Arial"/>
                <a:cs typeface="Arial"/>
              </a:rPr>
              <a:t>consumption</a:t>
            </a:r>
            <a:r>
              <a:rPr lang="sv-SE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in general</a:t>
            </a: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8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/>
          <p:cNvSpPr txBox="1">
            <a:spLocks noChangeArrowheads="1"/>
          </p:cNvSpPr>
          <p:nvPr/>
        </p:nvSpPr>
        <p:spPr bwMode="auto">
          <a:xfrm>
            <a:off x="0" y="3724577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maria@v-a.se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www.v-a.se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sv-SE" sz="2400" dirty="0" err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witter</a:t>
            </a:r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/FB/</a:t>
            </a:r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Instagram</a:t>
            </a:r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vetenskapoallm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sv-SE" sz="24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                       </a:t>
            </a:r>
            <a:r>
              <a:rPr lang="sv-SE" sz="2000" dirty="0" err="1" smtClean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lang="sv-SE" sz="2000" dirty="0" smtClean="0">
                <a:solidFill>
                  <a:srgbClr val="FFFFFF"/>
                </a:solidFill>
                <a:latin typeface="Arial"/>
                <a:cs typeface="Arial"/>
              </a:rPr>
              <a:t> support from</a:t>
            </a:r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ctr"/>
            <a:endParaRPr lang="sv-SE" sz="2400" i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C52CA-1669-4D87-945A-D870531914EF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pic>
        <p:nvPicPr>
          <p:cNvPr id="6" name="Bildobjekt 5" descr="VA-logotyp2012-centrerad-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4808" y="1268760"/>
            <a:ext cx="2279350" cy="1964800"/>
          </a:xfrm>
          <a:prstGeom prst="rect">
            <a:avLst/>
          </a:prstGeom>
        </p:spPr>
      </p:pic>
      <p:pic>
        <p:nvPicPr>
          <p:cNvPr id="3" name="Bildobjekt 2" descr="RJ_small_8cm_450dpi.png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8678" y="5085957"/>
            <a:ext cx="2879344" cy="91440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6604000" y="2438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218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60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19355</TotalTime>
  <Words>129</Words>
  <Application>Microsoft Macintosh PowerPoint</Application>
  <PresentationFormat>Bildspel på skärmen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PowerPoint-presentation</vt:lpstr>
      <vt:lpstr>Confidence in research</vt:lpstr>
      <vt:lpstr>Background</vt:lpstr>
      <vt:lpstr>Number of articles 2002–2013</vt:lpstr>
      <vt:lpstr>Confidence and reporting</vt:lpstr>
      <vt:lpstr>Do other factors have a larger impact?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Pelle Isaksson</dc:creator>
  <cp:lastModifiedBy>Maria Lindholm</cp:lastModifiedBy>
  <cp:revision>575</cp:revision>
  <cp:lastPrinted>2013-03-11T12:48:53Z</cp:lastPrinted>
  <dcterms:created xsi:type="dcterms:W3CDTF">2014-06-25T09:36:39Z</dcterms:created>
  <dcterms:modified xsi:type="dcterms:W3CDTF">2014-07-28T22:24:10Z</dcterms:modified>
</cp:coreProperties>
</file>