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79" r:id="rId2"/>
    <p:sldId id="292" r:id="rId3"/>
    <p:sldId id="334" r:id="rId4"/>
    <p:sldId id="296" r:id="rId5"/>
    <p:sldId id="301" r:id="rId6"/>
    <p:sldId id="303" r:id="rId7"/>
    <p:sldId id="335" r:id="rId8"/>
    <p:sldId id="336" r:id="rId9"/>
    <p:sldId id="338" r:id="rId10"/>
    <p:sldId id="341" r:id="rId11"/>
    <p:sldId id="343" r:id="rId12"/>
    <p:sldId id="339" r:id="rId13"/>
    <p:sldId id="337" r:id="rId14"/>
    <p:sldId id="328" r:id="rId15"/>
    <p:sldId id="342" r:id="rId16"/>
    <p:sldId id="331" r:id="rId17"/>
    <p:sldId id="330" r:id="rId18"/>
    <p:sldId id="344" r:id="rId19"/>
    <p:sldId id="329" r:id="rId20"/>
  </p:sldIdLst>
  <p:sldSz cx="9144000" cy="6858000" type="screen4x3"/>
  <p:notesSz cx="6794500" cy="9906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104" autoAdjust="0"/>
    <p:restoredTop sz="90579" autoAdjust="0"/>
  </p:normalViewPr>
  <p:slideViewPr>
    <p:cSldViewPr snapToGrid="0" snapToObjects="1" showGuides="1">
      <p:cViewPr>
        <p:scale>
          <a:sx n="90" d="100"/>
          <a:sy n="90" d="100"/>
        </p:scale>
        <p:origin x="-312" y="-294"/>
      </p:cViewPr>
      <p:guideLst>
        <p:guide orient="horz" pos="2160"/>
        <p:guide pos="30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15F61-B4E1-42A1-8E9F-B906C84031CA}" type="datetimeFigureOut">
              <a:rPr lang="sv-SE" smtClean="0"/>
              <a:t>2014-04-10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0D681-FDF7-49E8-9664-54233BCAFF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4247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31248-B094-304C-95D9-8FFDC6AFDEE9}" type="datetimeFigureOut">
              <a:rPr lang="sv-SE" smtClean="0"/>
              <a:t>2014-04-10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E93D2-D7A7-6241-8917-24A8B6FA8A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627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Tema</a:t>
            </a:r>
            <a:r>
              <a:rPr lang="sv-SE" baseline="0" dirty="0" smtClean="0"/>
              <a:t> dark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E93D2-D7A7-6241-8917-24A8B6FA8A2E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8476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E93D2-D7A7-6241-8917-24A8B6FA8A2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5345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Lägg till bild genom att: Infoga-</a:t>
            </a:r>
            <a:r>
              <a:rPr lang="sv-SE" dirty="0" smtClean="0">
                <a:sym typeface="Wingdings"/>
              </a:rPr>
              <a:t></a:t>
            </a:r>
            <a:r>
              <a:rPr lang="sv-SE" dirty="0" err="1" smtClean="0">
                <a:sym typeface="Wingdings"/>
              </a:rPr>
              <a:t>FotoBild</a:t>
            </a:r>
            <a:r>
              <a:rPr lang="sv-SE" baseline="0" dirty="0" smtClean="0">
                <a:sym typeface="Wingdings"/>
              </a:rPr>
              <a:t> från </a:t>
            </a:r>
            <a:r>
              <a:rPr lang="sv-SE" baseline="0" dirty="0" err="1" smtClean="0">
                <a:sym typeface="Wingdings"/>
              </a:rPr>
              <a:t>fil.</a:t>
            </a:r>
            <a:r>
              <a:rPr lang="sv-SE" dirty="0" err="1" smtClean="0">
                <a:sym typeface="Wingdings"/>
              </a:rPr>
              <a:t>Infoga</a:t>
            </a:r>
            <a:r>
              <a:rPr lang="sv-SE" dirty="0" smtClean="0">
                <a:sym typeface="Wingdings"/>
              </a:rPr>
              <a:t>(justera storleken</a:t>
            </a:r>
            <a:r>
              <a:rPr lang="sv-SE" baseline="0" dirty="0" smtClean="0">
                <a:sym typeface="Wingdings"/>
              </a:rPr>
              <a:t> på bilden så att det täcker hela arbetsytan)</a:t>
            </a:r>
            <a:r>
              <a:rPr lang="sv-SE" baseline="0" dirty="0" err="1" smtClean="0">
                <a:sym typeface="Wingdings"/>
              </a:rPr>
              <a:t>OrdnaPlacera</a:t>
            </a:r>
            <a:r>
              <a:rPr lang="sv-SE" baseline="0" dirty="0" smtClean="0">
                <a:sym typeface="Wingdings"/>
              </a:rPr>
              <a:t> längst bak. Klart!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E93D2-D7A7-6241-8917-24A8B6FA8A2E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6224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Lägg till bild genom att: Infoga-</a:t>
            </a:r>
            <a:r>
              <a:rPr lang="sv-SE" dirty="0" smtClean="0">
                <a:sym typeface="Wingdings"/>
              </a:rPr>
              <a:t></a:t>
            </a:r>
            <a:r>
              <a:rPr lang="sv-SE" dirty="0" err="1" smtClean="0">
                <a:sym typeface="Wingdings"/>
              </a:rPr>
              <a:t>FotoBild</a:t>
            </a:r>
            <a:r>
              <a:rPr lang="sv-SE" baseline="0" dirty="0" smtClean="0">
                <a:sym typeface="Wingdings"/>
              </a:rPr>
              <a:t> från </a:t>
            </a:r>
            <a:r>
              <a:rPr lang="sv-SE" baseline="0" dirty="0" err="1" smtClean="0">
                <a:sym typeface="Wingdings"/>
              </a:rPr>
              <a:t>fil.</a:t>
            </a:r>
            <a:r>
              <a:rPr lang="sv-SE" dirty="0" err="1" smtClean="0">
                <a:sym typeface="Wingdings"/>
              </a:rPr>
              <a:t>Infoga</a:t>
            </a:r>
            <a:r>
              <a:rPr lang="sv-SE" dirty="0" smtClean="0">
                <a:sym typeface="Wingdings"/>
              </a:rPr>
              <a:t>(justera storleken</a:t>
            </a:r>
            <a:r>
              <a:rPr lang="sv-SE" baseline="0" dirty="0" smtClean="0">
                <a:sym typeface="Wingdings"/>
              </a:rPr>
              <a:t> på bilden så att det täcker hela arbetsytan)</a:t>
            </a:r>
            <a:r>
              <a:rPr lang="sv-SE" baseline="0" dirty="0" err="1" smtClean="0">
                <a:sym typeface="Wingdings"/>
              </a:rPr>
              <a:t>OrdnaPlacera</a:t>
            </a:r>
            <a:r>
              <a:rPr lang="sv-SE" baseline="0" dirty="0" smtClean="0">
                <a:sym typeface="Wingdings"/>
              </a:rPr>
              <a:t> längst bak. Klart!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E93D2-D7A7-6241-8917-24A8B6FA8A2E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6224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E93D2-D7A7-6241-8917-24A8B6FA8A2E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8476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5A-30B9-B446-84C7-3440FB6C580D}" type="datetimeFigureOut">
              <a:rPr lang="sv-SE" smtClean="0"/>
              <a:t>2014-04-10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1786-32F3-0749-A373-DEFE2B6FB06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5002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5A-30B9-B446-84C7-3440FB6C580D}" type="datetimeFigureOut">
              <a:rPr lang="sv-SE" smtClean="0"/>
              <a:t>2014-04-10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1786-32F3-0749-A373-DEFE2B6FB06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16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5A-30B9-B446-84C7-3440FB6C580D}" type="datetimeFigureOut">
              <a:rPr lang="sv-SE" smtClean="0"/>
              <a:t>2014-04-10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1786-32F3-0749-A373-DEFE2B6FB06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818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5A-30B9-B446-84C7-3440FB6C580D}" type="datetimeFigureOut">
              <a:rPr lang="sv-SE" smtClean="0"/>
              <a:t>2014-04-10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1786-32F3-0749-A373-DEFE2B6FB06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630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5A-30B9-B446-84C7-3440FB6C580D}" type="datetimeFigureOut">
              <a:rPr lang="sv-SE" smtClean="0"/>
              <a:t>2014-04-10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1786-32F3-0749-A373-DEFE2B6FB06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405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5A-30B9-B446-84C7-3440FB6C580D}" type="datetimeFigureOut">
              <a:rPr lang="sv-SE" smtClean="0"/>
              <a:t>2014-04-10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1786-32F3-0749-A373-DEFE2B6FB06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003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5A-30B9-B446-84C7-3440FB6C580D}" type="datetimeFigureOut">
              <a:rPr lang="sv-SE" smtClean="0"/>
              <a:t>2014-04-10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1786-32F3-0749-A373-DEFE2B6FB06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387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5A-30B9-B446-84C7-3440FB6C580D}" type="datetimeFigureOut">
              <a:rPr lang="sv-SE" smtClean="0"/>
              <a:t>2014-04-10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1786-32F3-0749-A373-DEFE2B6FB06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579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5A-30B9-B446-84C7-3440FB6C580D}" type="datetimeFigureOut">
              <a:rPr lang="sv-SE" smtClean="0"/>
              <a:t>2014-04-10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1786-32F3-0749-A373-DEFE2B6FB06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7484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5A-30B9-B446-84C7-3440FB6C580D}" type="datetimeFigureOut">
              <a:rPr lang="sv-SE" smtClean="0"/>
              <a:t>2014-04-10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1786-32F3-0749-A373-DEFE2B6FB06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2317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5A-30B9-B446-84C7-3440FB6C580D}" type="datetimeFigureOut">
              <a:rPr lang="sv-SE" smtClean="0"/>
              <a:t>2014-04-10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1786-32F3-0749-A373-DEFE2B6FB06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386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44A5A-30B9-B446-84C7-3440FB6C580D}" type="datetimeFigureOut">
              <a:rPr lang="sv-SE" smtClean="0"/>
              <a:t>2014-04-10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A1786-32F3-0749-A373-DEFE2B6FB06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206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4585101"/>
            <a:ext cx="7772400" cy="1861277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</a:pPr>
            <a:r>
              <a:rPr lang="sv-SE" sz="1800" dirty="0" smtClean="0">
                <a:solidFill>
                  <a:schemeClr val="bg1"/>
                </a:solidFill>
              </a:rPr>
              <a:t>Lär känna media. Lund den 9 april 2014.</a:t>
            </a:r>
            <a:br>
              <a:rPr lang="sv-SE" sz="1800" dirty="0" smtClean="0">
                <a:solidFill>
                  <a:schemeClr val="bg1"/>
                </a:solidFill>
              </a:rPr>
            </a:br>
            <a:r>
              <a:rPr lang="sv-SE" sz="1800" spc="-50" dirty="0" smtClean="0">
                <a:solidFill>
                  <a:schemeClr val="bg1"/>
                </a:solidFill>
              </a:rPr>
              <a:t>cecilia.klinto@tt.se</a:t>
            </a:r>
            <a:br>
              <a:rPr lang="sv-SE" sz="1800" spc="-50" dirty="0" smtClean="0">
                <a:solidFill>
                  <a:schemeClr val="bg1"/>
                </a:solidFill>
              </a:rPr>
            </a:br>
            <a:r>
              <a:rPr lang="sv-SE" sz="1800" spc="-50" dirty="0" smtClean="0">
                <a:solidFill>
                  <a:schemeClr val="bg1"/>
                </a:solidFill>
              </a:rPr>
              <a:t>malmo@tt.se</a:t>
            </a:r>
            <a:r>
              <a:rPr lang="sv-SE" sz="1800" spc="-50" dirty="0">
                <a:solidFill>
                  <a:schemeClr val="bg1"/>
                </a:solidFill>
              </a:rPr>
              <a:t/>
            </a:r>
            <a:br>
              <a:rPr lang="sv-SE" sz="1800" spc="-50" dirty="0">
                <a:solidFill>
                  <a:schemeClr val="bg1"/>
                </a:solidFill>
              </a:rPr>
            </a:br>
            <a:r>
              <a:rPr lang="sv-SE" sz="1800" spc="-50" dirty="0" smtClean="0">
                <a:solidFill>
                  <a:schemeClr val="bg1"/>
                </a:solidFill>
                <a:latin typeface="Arial"/>
              </a:rPr>
              <a:t/>
            </a:r>
            <a:br>
              <a:rPr lang="sv-SE" sz="1800" spc="-50" dirty="0" smtClean="0">
                <a:solidFill>
                  <a:schemeClr val="bg1"/>
                </a:solidFill>
                <a:latin typeface="Arial"/>
              </a:rPr>
            </a:br>
            <a:r>
              <a:rPr lang="sv-SE" sz="2000" spc="-50" dirty="0" smtClean="0">
                <a:solidFill>
                  <a:schemeClr val="bg1"/>
                </a:solidFill>
                <a:latin typeface="Arial"/>
              </a:rPr>
              <a:t/>
            </a:r>
            <a:br>
              <a:rPr lang="sv-SE" sz="2000" spc="-50" dirty="0" smtClean="0">
                <a:solidFill>
                  <a:schemeClr val="bg1"/>
                </a:solidFill>
                <a:latin typeface="Arial"/>
              </a:rPr>
            </a:br>
            <a:endParaRPr lang="sv-SE" sz="2000" spc="-50" dirty="0">
              <a:solidFill>
                <a:schemeClr val="bg1"/>
              </a:solidFill>
            </a:endParaRPr>
          </a:p>
        </p:txBody>
      </p:sp>
      <p:cxnSp>
        <p:nvCxnSpPr>
          <p:cNvPr id="6" name="Rak 5"/>
          <p:cNvCxnSpPr/>
          <p:nvPr/>
        </p:nvCxnSpPr>
        <p:spPr>
          <a:xfrm flipV="1">
            <a:off x="2434975" y="4508415"/>
            <a:ext cx="4274050" cy="5708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Rak 3"/>
          <p:cNvCxnSpPr/>
          <p:nvPr/>
        </p:nvCxnSpPr>
        <p:spPr>
          <a:xfrm flipV="1">
            <a:off x="2428615" y="6160305"/>
            <a:ext cx="4274050" cy="4288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79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FÖRDELNING AV ANSLAG – GÄSP!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19" y="1600200"/>
            <a:ext cx="4793361" cy="4525963"/>
          </a:xfrm>
        </p:spPr>
      </p:pic>
    </p:spTree>
    <p:extLst>
      <p:ext uri="{BB962C8B-B14F-4D97-AF65-F5344CB8AC3E}">
        <p14:creationId xmlns:p14="http://schemas.microsoft.com/office/powerpoint/2010/main" val="189955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LÅNGT KVAR TILL MÅL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5501"/>
            <a:ext cx="8229600" cy="4075361"/>
          </a:xfrm>
        </p:spPr>
      </p:pic>
    </p:spTree>
    <p:extLst>
      <p:ext uri="{BB962C8B-B14F-4D97-AF65-F5344CB8AC3E}">
        <p14:creationId xmlns:p14="http://schemas.microsoft.com/office/powerpoint/2010/main" val="346703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EN MÖJLIG EXPERT?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965" y="1600200"/>
            <a:ext cx="5072070" cy="4525963"/>
          </a:xfrm>
        </p:spPr>
      </p:pic>
    </p:spTree>
    <p:extLst>
      <p:ext uri="{BB962C8B-B14F-4D97-AF65-F5344CB8AC3E}">
        <p14:creationId xmlns:p14="http://schemas.microsoft.com/office/powerpoint/2010/main" val="288350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DET HÄR GILLADE VI</a:t>
            </a:r>
            <a:endParaRPr lang="sv-SE" dirty="0"/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360" y="1600200"/>
            <a:ext cx="5165280" cy="4525963"/>
          </a:xfrm>
        </p:spPr>
      </p:pic>
    </p:spTree>
    <p:extLst>
      <p:ext uri="{BB962C8B-B14F-4D97-AF65-F5344CB8AC3E}">
        <p14:creationId xmlns:p14="http://schemas.microsoft.com/office/powerpoint/2010/main" val="278570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sz47a17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4301" y="218713"/>
            <a:ext cx="10952601" cy="729990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077316"/>
            <a:ext cx="7772400" cy="1111343"/>
          </a:xfrm>
        </p:spPr>
        <p:txBody>
          <a:bodyPr anchor="t">
            <a:normAutofit/>
          </a:bodyPr>
          <a:lstStyle/>
          <a:p>
            <a:pPr algn="l"/>
            <a:r>
              <a:rPr lang="sv-SE" cap="all" dirty="0" smtClean="0">
                <a:solidFill>
                  <a:schemeClr val="bg2"/>
                </a:solidFill>
                <a:latin typeface="Arial"/>
              </a:rPr>
              <a:t>DETTA FALLER VI FÖR</a:t>
            </a:r>
            <a:endParaRPr lang="sv-SE" sz="3200" cap="all" dirty="0">
              <a:solidFill>
                <a:schemeClr val="bg2"/>
              </a:solidFill>
              <a:latin typeface="Arial"/>
            </a:endParaRPr>
          </a:p>
        </p:txBody>
      </p:sp>
      <p:cxnSp>
        <p:nvCxnSpPr>
          <p:cNvPr id="8" name="Rak 7"/>
          <p:cNvCxnSpPr/>
          <p:nvPr/>
        </p:nvCxnSpPr>
        <p:spPr>
          <a:xfrm>
            <a:off x="685800" y="903658"/>
            <a:ext cx="7772400" cy="0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objekt 4" descr="bg_logo_foo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691"/>
            <a:ext cx="9144000" cy="733309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4838700" y="1962331"/>
            <a:ext cx="3619500" cy="2489494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7200" rIns="180000" bIns="187200" rtlCol="0" anchor="t" anchorCtr="0"/>
          <a:lstStyle/>
          <a:p>
            <a:endParaRPr lang="sv-SE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838700" y="1962331"/>
            <a:ext cx="356190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Tydlig vinkel i rubrik och ingress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Förvånande innehåll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Stort allmänintresse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Trovärdigt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Bra citat</a:t>
            </a:r>
          </a:p>
        </p:txBody>
      </p:sp>
    </p:spTree>
    <p:extLst>
      <p:ext uri="{BB962C8B-B14F-4D97-AF65-F5344CB8AC3E}">
        <p14:creationId xmlns:p14="http://schemas.microsoft.com/office/powerpoint/2010/main" val="136581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AGNES NOTIS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55" y="1600200"/>
            <a:ext cx="3862090" cy="4525963"/>
          </a:xfrm>
        </p:spPr>
      </p:pic>
    </p:spTree>
    <p:extLst>
      <p:ext uri="{BB962C8B-B14F-4D97-AF65-F5344CB8AC3E}">
        <p14:creationId xmlns:p14="http://schemas.microsoft.com/office/powerpoint/2010/main" val="246260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44 NYHETSSAJTER OCH EN </a:t>
            </a:r>
            <a:r>
              <a:rPr lang="sv-SE" dirty="0" smtClean="0"/>
              <a:t>TIDNING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23" y="1417639"/>
            <a:ext cx="6379535" cy="529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5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Hlhlkhlkj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563527"/>
            <a:ext cx="2020187" cy="1881962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DEN PLANERADE TEXTEN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175" y="0"/>
            <a:ext cx="4449881" cy="643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7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KRAVEN PÅ OSS – OCH PÅ 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3482162"/>
          </a:xfrm>
        </p:spPr>
        <p:txBody>
          <a:bodyPr/>
          <a:lstStyle/>
          <a:p>
            <a:r>
              <a:rPr lang="sv-SE" dirty="0" smtClean="0"/>
              <a:t>Läsvärt – hjälp oss att förenkla!</a:t>
            </a:r>
          </a:p>
          <a:p>
            <a:endParaRPr lang="sv-SE" dirty="0"/>
          </a:p>
          <a:p>
            <a:r>
              <a:rPr lang="sv-SE" dirty="0" smtClean="0"/>
              <a:t>Rätt – hjälp oss att faktakolla!</a:t>
            </a:r>
          </a:p>
          <a:p>
            <a:endParaRPr lang="sv-SE" dirty="0"/>
          </a:p>
          <a:p>
            <a:r>
              <a:rPr lang="sv-SE" dirty="0" smtClean="0"/>
              <a:t>Kort – acceptera formatet!</a:t>
            </a:r>
          </a:p>
          <a:p>
            <a:endParaRPr lang="sv-SE" dirty="0"/>
          </a:p>
          <a:p>
            <a:r>
              <a:rPr lang="sv-SE" dirty="0" smtClean="0"/>
              <a:t>Snabbt – var nåbar!</a:t>
            </a:r>
          </a:p>
          <a:p>
            <a:endParaRPr lang="sv-SE" dirty="0"/>
          </a:p>
          <a:p>
            <a:r>
              <a:rPr lang="sv-SE" dirty="0" smtClean="0"/>
              <a:t>Respektera oss – vi respekterar er!</a:t>
            </a:r>
          </a:p>
          <a:p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928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062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Ingen dag är den andra lik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15" y="1469396"/>
            <a:ext cx="7286625" cy="4791075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928687" y="738954"/>
            <a:ext cx="7183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dirty="0" smtClean="0">
                <a:latin typeface="+mj-lt"/>
              </a:rPr>
              <a:t>EN VANLIG DAG PÅ JOBBET?</a:t>
            </a:r>
            <a:endParaRPr lang="sv-SE" sz="3200" dirty="0">
              <a:latin typeface="+mj-lt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5866512" y="6281048"/>
            <a:ext cx="2246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Bild: Stig-Åke Jönsson/TT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84528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TT HAR ÖPPET DYGNET RUNT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398" y="1600200"/>
            <a:ext cx="6045204" cy="4525963"/>
          </a:xfrm>
        </p:spPr>
      </p:pic>
    </p:spTree>
    <p:extLst>
      <p:ext uri="{BB962C8B-B14F-4D97-AF65-F5344CB8AC3E}">
        <p14:creationId xmlns:p14="http://schemas.microsoft.com/office/powerpoint/2010/main" val="169465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967932" y="574560"/>
            <a:ext cx="7569376" cy="529988"/>
          </a:xfrm>
          <a:prstGeom prst="rect">
            <a:avLst/>
          </a:prstGeom>
          <a:noFill/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cap="all" dirty="0">
                <a:solidFill>
                  <a:schemeClr val="tx1"/>
                </a:solidFill>
              </a:rPr>
              <a:t>TT-GRUPPEN</a:t>
            </a:r>
            <a:endParaRPr lang="sv-SE" sz="3200" b="1" dirty="0">
              <a:solidFill>
                <a:schemeClr val="tx1"/>
              </a:solidFill>
              <a:latin typeface="Handwriting - Dakota"/>
              <a:cs typeface="Handwriting - Dakota"/>
            </a:endParaRPr>
          </a:p>
        </p:txBody>
      </p:sp>
      <p:sp>
        <p:nvSpPr>
          <p:cNvPr id="6" name="Ellips 5"/>
          <p:cNvSpPr/>
          <p:nvPr/>
        </p:nvSpPr>
        <p:spPr>
          <a:xfrm>
            <a:off x="160080" y="2129928"/>
            <a:ext cx="2814709" cy="2794552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sz="1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Ellips 6"/>
          <p:cNvSpPr/>
          <p:nvPr/>
        </p:nvSpPr>
        <p:spPr>
          <a:xfrm>
            <a:off x="1473813" y="3627170"/>
            <a:ext cx="1067844" cy="1060196"/>
          </a:xfrm>
          <a:prstGeom prst="ellipse">
            <a:avLst/>
          </a:prstGeom>
          <a:noFill/>
          <a:ln w="19050" cmpd="sng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sv-SE" sz="1200" dirty="0" smtClean="0">
                <a:solidFill>
                  <a:srgbClr val="000000"/>
                </a:solidFill>
                <a:latin typeface="Arial"/>
                <a:cs typeface="Arial"/>
              </a:rPr>
              <a:t>Grafik</a:t>
            </a:r>
            <a:endParaRPr lang="sv-SE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Ellips 7"/>
          <p:cNvSpPr/>
          <p:nvPr/>
        </p:nvSpPr>
        <p:spPr>
          <a:xfrm>
            <a:off x="428494" y="3535202"/>
            <a:ext cx="1067844" cy="1060196"/>
          </a:xfrm>
          <a:prstGeom prst="ellipse">
            <a:avLst/>
          </a:prstGeom>
          <a:noFill/>
          <a:ln w="19050" cmpd="sng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sv-SE" sz="1200" dirty="0" smtClean="0">
                <a:solidFill>
                  <a:srgbClr val="000000"/>
                </a:solidFill>
                <a:latin typeface="Arial"/>
                <a:cs typeface="Arial"/>
              </a:rPr>
              <a:t>Färdiga sidor</a:t>
            </a:r>
            <a:endParaRPr lang="sv-SE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Ellips 8"/>
          <p:cNvSpPr/>
          <p:nvPr/>
        </p:nvSpPr>
        <p:spPr>
          <a:xfrm>
            <a:off x="4684488" y="2921708"/>
            <a:ext cx="1551052" cy="1419386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sv-SE" sz="1200" dirty="0" smtClean="0">
                <a:solidFill>
                  <a:srgbClr val="000000"/>
                </a:solidFill>
                <a:latin typeface="Arial"/>
                <a:cs typeface="Arial"/>
              </a:rPr>
              <a:t>TT</a:t>
            </a:r>
            <a:br>
              <a:rPr lang="sv-SE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sv-SE" sz="1200" dirty="0" smtClean="0">
                <a:solidFill>
                  <a:srgbClr val="000000"/>
                </a:solidFill>
                <a:latin typeface="Arial"/>
                <a:cs typeface="Arial"/>
              </a:rPr>
              <a:t>Kompetens</a:t>
            </a:r>
            <a:endParaRPr lang="sv-SE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Ellips 9"/>
          <p:cNvSpPr/>
          <p:nvPr/>
        </p:nvSpPr>
        <p:spPr>
          <a:xfrm>
            <a:off x="1253401" y="2212838"/>
            <a:ext cx="1067844" cy="1060196"/>
          </a:xfrm>
          <a:prstGeom prst="ellipse">
            <a:avLst/>
          </a:prstGeom>
          <a:noFill/>
          <a:ln w="19050" cmpd="sng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sv-SE" sz="1200" dirty="0" smtClean="0">
                <a:solidFill>
                  <a:srgbClr val="000000"/>
                </a:solidFill>
                <a:latin typeface="Arial"/>
                <a:cs typeface="Arial"/>
              </a:rPr>
              <a:t>Nyheter</a:t>
            </a:r>
            <a:endParaRPr lang="sv-SE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Ellips 10"/>
          <p:cNvSpPr/>
          <p:nvPr/>
        </p:nvSpPr>
        <p:spPr>
          <a:xfrm>
            <a:off x="1856752" y="2930302"/>
            <a:ext cx="1067844" cy="1060196"/>
          </a:xfrm>
          <a:prstGeom prst="ellipse">
            <a:avLst/>
          </a:prstGeom>
          <a:noFill/>
          <a:ln w="19050" cmpd="sng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sv-SE" sz="1200" dirty="0" smtClean="0">
                <a:solidFill>
                  <a:srgbClr val="000000"/>
                </a:solidFill>
                <a:latin typeface="Arial"/>
                <a:cs typeface="Arial"/>
              </a:rPr>
              <a:t>Bild/</a:t>
            </a:r>
            <a:br>
              <a:rPr lang="sv-SE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sv-SE" sz="1200" dirty="0" smtClean="0">
                <a:solidFill>
                  <a:srgbClr val="000000"/>
                </a:solidFill>
                <a:latin typeface="Arial"/>
                <a:cs typeface="Arial"/>
              </a:rPr>
              <a:t>video</a:t>
            </a:r>
            <a:endParaRPr lang="sv-SE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Ellips 11"/>
          <p:cNvSpPr/>
          <p:nvPr/>
        </p:nvSpPr>
        <p:spPr>
          <a:xfrm>
            <a:off x="3156953" y="2913245"/>
            <a:ext cx="1438346" cy="1427849"/>
          </a:xfrm>
          <a:prstGeom prst="ellipse">
            <a:avLst/>
          </a:prstGeom>
          <a:noFill/>
          <a:ln w="5715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Ellips 12"/>
          <p:cNvSpPr/>
          <p:nvPr/>
        </p:nvSpPr>
        <p:spPr>
          <a:xfrm>
            <a:off x="3533183" y="3729276"/>
            <a:ext cx="533922" cy="522443"/>
          </a:xfrm>
          <a:prstGeom prst="ellipse">
            <a:avLst/>
          </a:prstGeom>
          <a:noFill/>
          <a:ln w="19050" cmpd="sng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sv-SE" sz="1200" dirty="0" smtClean="0">
                <a:solidFill>
                  <a:srgbClr val="000000"/>
                </a:solidFill>
                <a:latin typeface="Arial"/>
                <a:cs typeface="Arial"/>
              </a:rPr>
              <a:t>Grafik</a:t>
            </a:r>
            <a:endParaRPr lang="sv-SE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Ellips 13"/>
          <p:cNvSpPr/>
          <p:nvPr/>
        </p:nvSpPr>
        <p:spPr>
          <a:xfrm>
            <a:off x="3533183" y="2930301"/>
            <a:ext cx="653400" cy="630845"/>
          </a:xfrm>
          <a:prstGeom prst="ellipse">
            <a:avLst/>
          </a:prstGeom>
          <a:noFill/>
          <a:ln w="19050" cmpd="sng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sv-SE" sz="1200" dirty="0" smtClean="0">
                <a:solidFill>
                  <a:srgbClr val="000000"/>
                </a:solidFill>
                <a:latin typeface="Arial"/>
                <a:cs typeface="Arial"/>
              </a:rPr>
              <a:t>Text</a:t>
            </a:r>
            <a:endParaRPr lang="sv-SE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Ellips 14"/>
          <p:cNvSpPr/>
          <p:nvPr/>
        </p:nvSpPr>
        <p:spPr>
          <a:xfrm>
            <a:off x="279704" y="2574629"/>
            <a:ext cx="1067844" cy="1060196"/>
          </a:xfrm>
          <a:prstGeom prst="ellipse">
            <a:avLst/>
          </a:prstGeom>
          <a:noFill/>
          <a:ln w="19050" cmpd="sng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sv-SE" sz="1200" dirty="0" smtClean="0">
                <a:solidFill>
                  <a:srgbClr val="000000"/>
                </a:solidFill>
                <a:latin typeface="Arial"/>
                <a:cs typeface="Arial"/>
              </a:rPr>
              <a:t>Feature</a:t>
            </a:r>
            <a:endParaRPr lang="sv-SE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905066" y="4974315"/>
            <a:ext cx="1507619" cy="326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dirty="0" smtClean="0">
                <a:latin typeface="Arial"/>
                <a:cs typeface="Arial"/>
              </a:rPr>
              <a:t>”Nyhetskunder”</a:t>
            </a:r>
            <a:endParaRPr lang="sv-SE" sz="1400" dirty="0">
              <a:latin typeface="Arial"/>
              <a:cs typeface="Arial"/>
            </a:endParaRPr>
          </a:p>
        </p:txBody>
      </p:sp>
      <p:sp>
        <p:nvSpPr>
          <p:cNvPr id="17" name="textruta 16"/>
          <p:cNvSpPr txBox="1"/>
          <p:nvPr/>
        </p:nvSpPr>
        <p:spPr>
          <a:xfrm>
            <a:off x="3759606" y="4974315"/>
            <a:ext cx="1742189" cy="326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dirty="0" smtClean="0">
                <a:latin typeface="Arial"/>
                <a:cs typeface="Arial"/>
              </a:rPr>
              <a:t>”Uppdragskunder”</a:t>
            </a:r>
            <a:endParaRPr lang="sv-SE" sz="1400" dirty="0">
              <a:latin typeface="Arial"/>
              <a:cs typeface="Arial"/>
            </a:endParaRPr>
          </a:p>
        </p:txBody>
      </p:sp>
      <p:cxnSp>
        <p:nvCxnSpPr>
          <p:cNvPr id="19" name="Rak 18"/>
          <p:cNvCxnSpPr/>
          <p:nvPr/>
        </p:nvCxnSpPr>
        <p:spPr>
          <a:xfrm flipV="1">
            <a:off x="3052707" y="1700614"/>
            <a:ext cx="0" cy="3527192"/>
          </a:xfrm>
          <a:prstGeom prst="line">
            <a:avLst/>
          </a:prstGeom>
          <a:noFill/>
          <a:ln w="38100" cmpd="sng">
            <a:solidFill>
              <a:schemeClr val="accent5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pic>
        <p:nvPicPr>
          <p:cNvPr id="21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895" y="2313649"/>
            <a:ext cx="611688" cy="52196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22" name="Ellips 21"/>
          <p:cNvSpPr/>
          <p:nvPr/>
        </p:nvSpPr>
        <p:spPr>
          <a:xfrm>
            <a:off x="6306809" y="2129928"/>
            <a:ext cx="2814709" cy="2794552"/>
          </a:xfrm>
          <a:prstGeom prst="ellipse">
            <a:avLst/>
          </a:prstGeom>
          <a:noFill/>
          <a:ln w="5715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3" name="Bildobjekt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557" y="2061547"/>
            <a:ext cx="1067517" cy="26057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/>
        </p:spPr>
      </p:pic>
      <p:sp>
        <p:nvSpPr>
          <p:cNvPr id="26" name="Ellips 25"/>
          <p:cNvSpPr/>
          <p:nvPr/>
        </p:nvSpPr>
        <p:spPr>
          <a:xfrm>
            <a:off x="3876126" y="3311746"/>
            <a:ext cx="620915" cy="630845"/>
          </a:xfrm>
          <a:prstGeom prst="ellipse">
            <a:avLst/>
          </a:prstGeom>
          <a:noFill/>
          <a:ln w="19050" cmpd="sng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sv-SE" sz="1200" dirty="0" smtClean="0">
                <a:solidFill>
                  <a:srgbClr val="000000"/>
                </a:solidFill>
                <a:latin typeface="Arial"/>
                <a:cs typeface="Arial"/>
              </a:rPr>
              <a:t>bild</a:t>
            </a:r>
            <a:endParaRPr lang="sv-SE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http://ttkompetens.se/images/18.f3cbb6312e5d13410080001398/logottkompeten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997" y="2322118"/>
            <a:ext cx="686915" cy="68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45" y="1593055"/>
            <a:ext cx="906780" cy="90678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3" name="textruta 2"/>
          <p:cNvSpPr txBox="1"/>
          <p:nvPr/>
        </p:nvSpPr>
        <p:spPr>
          <a:xfrm>
            <a:off x="784860" y="5638800"/>
            <a:ext cx="733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v-SE" smtClean="0"/>
              <a:t>Redaktionellt </a:t>
            </a:r>
            <a:r>
              <a:rPr lang="sv-SE" dirty="0" smtClean="0"/>
              <a:t>innehåll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/>
              <a:t>Skalfördelar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Underleverantör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0632558" y="574560"/>
            <a:ext cx="8229600" cy="1143000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695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077316"/>
            <a:ext cx="7772400" cy="801417"/>
          </a:xfrm>
        </p:spPr>
        <p:txBody>
          <a:bodyPr anchor="t">
            <a:normAutofit/>
          </a:bodyPr>
          <a:lstStyle/>
          <a:p>
            <a:r>
              <a:rPr lang="sv-SE" cap="all" dirty="0" smtClean="0"/>
              <a:t>TT </a:t>
            </a:r>
            <a:r>
              <a:rPr lang="sv-SE" cap="all" dirty="0" err="1" smtClean="0"/>
              <a:t>nYHETSBYRÅN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endParaRPr lang="sv-SE" sz="3200" cap="all" dirty="0">
              <a:latin typeface="Arial"/>
            </a:endParaRPr>
          </a:p>
        </p:txBody>
      </p:sp>
      <p:sp>
        <p:nvSpPr>
          <p:cNvPr id="4" name="Underrubrik 6"/>
          <p:cNvSpPr txBox="1">
            <a:spLocks/>
          </p:cNvSpPr>
          <p:nvPr/>
        </p:nvSpPr>
        <p:spPr>
          <a:xfrm>
            <a:off x="781710" y="1878733"/>
            <a:ext cx="8263230" cy="3882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2000" indent="-342900" algn="l">
              <a:spcAft>
                <a:spcPts val="600"/>
              </a:spcAft>
              <a:buSzPct val="100000"/>
              <a:buFont typeface="Arial"/>
              <a:buChar char="•"/>
            </a:pPr>
            <a:endParaRPr lang="sv-SE" sz="2000" dirty="0" smtClean="0">
              <a:solidFill>
                <a:schemeClr val="tx1"/>
              </a:solidFill>
            </a:endParaRPr>
          </a:p>
          <a:p>
            <a:pPr marL="702000" indent="-342900" algn="l">
              <a:spcAft>
                <a:spcPts val="600"/>
              </a:spcAft>
              <a:buSzPct val="100000"/>
              <a:buFont typeface="Arial"/>
              <a:buChar char="•"/>
            </a:pPr>
            <a:r>
              <a:rPr lang="sv-SE" sz="2000" dirty="0" smtClean="0">
                <a:solidFill>
                  <a:schemeClr val="tx1"/>
                </a:solidFill>
              </a:rPr>
              <a:t>Nyhetstjänst sedan 1921</a:t>
            </a:r>
          </a:p>
          <a:p>
            <a:pPr marL="702000" indent="-342900" algn="l">
              <a:spcAft>
                <a:spcPts val="600"/>
              </a:spcAft>
              <a:buSzPct val="100000"/>
              <a:buFont typeface="Arial"/>
              <a:buChar char="•"/>
            </a:pPr>
            <a:r>
              <a:rPr lang="sv-SE" sz="2000" dirty="0" smtClean="0">
                <a:solidFill>
                  <a:schemeClr val="tx1"/>
                </a:solidFill>
              </a:rPr>
              <a:t>Ägs av mediekoncerner: Schibsted, Bonnier, Stampen, NT Media m </a:t>
            </a:r>
            <a:r>
              <a:rPr lang="sv-SE" sz="2000" dirty="0" err="1" smtClean="0">
                <a:solidFill>
                  <a:schemeClr val="tx1"/>
                </a:solidFill>
              </a:rPr>
              <a:t>fl</a:t>
            </a:r>
            <a:endParaRPr lang="sv-SE" sz="2000" dirty="0">
              <a:solidFill>
                <a:schemeClr val="tx1"/>
              </a:solidFill>
            </a:endParaRPr>
          </a:p>
          <a:p>
            <a:pPr marL="702000" indent="-342900" algn="l">
              <a:spcAft>
                <a:spcPts val="600"/>
              </a:spcAft>
              <a:buSzPct val="100000"/>
              <a:buFont typeface="Arial"/>
              <a:buChar char="•"/>
            </a:pPr>
            <a:r>
              <a:rPr lang="sv-SE" sz="2000" dirty="0" smtClean="0">
                <a:solidFill>
                  <a:schemeClr val="tx1"/>
                </a:solidFill>
              </a:rPr>
              <a:t>”Vi gör andra bättre”</a:t>
            </a:r>
          </a:p>
          <a:p>
            <a:pPr marL="702000" indent="-342900" algn="l">
              <a:spcAft>
                <a:spcPts val="600"/>
              </a:spcAft>
              <a:buSzPct val="100000"/>
              <a:buFont typeface="Arial"/>
              <a:buChar char="•"/>
            </a:pPr>
            <a:r>
              <a:rPr lang="sv-SE" sz="2000" kern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Kunder: Morgon- </a:t>
            </a:r>
            <a:r>
              <a:rPr lang="sv-SE" sz="2000" kern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och kvällstidningar (print och </a:t>
            </a:r>
            <a:r>
              <a:rPr lang="sv-SE" sz="2000" kern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digitalt), tv </a:t>
            </a:r>
            <a:r>
              <a:rPr lang="sv-SE" sz="2000" kern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och </a:t>
            </a:r>
            <a:r>
              <a:rPr lang="sv-SE" sz="2000" kern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radio, offentlig </a:t>
            </a:r>
            <a:r>
              <a:rPr lang="sv-SE" sz="2000" kern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förvaltning och </a:t>
            </a:r>
            <a:r>
              <a:rPr lang="sv-SE" sz="2000" kern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organisationer, företag </a:t>
            </a:r>
            <a:r>
              <a:rPr lang="sv-SE" sz="2000" kern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och nya digitala </a:t>
            </a:r>
            <a:r>
              <a:rPr lang="sv-SE" sz="2000" kern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aktörer m </a:t>
            </a:r>
            <a:r>
              <a:rPr lang="sv-SE" sz="2000" kern="13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fl</a:t>
            </a:r>
            <a:endParaRPr lang="sv-SE" sz="2000" kern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9100" algn="l">
              <a:spcAft>
                <a:spcPts val="600"/>
              </a:spcAft>
              <a:buSzPct val="100000"/>
            </a:pPr>
            <a:endParaRPr lang="sv-SE" sz="2000" dirty="0" smtClean="0">
              <a:solidFill>
                <a:schemeClr val="tx1"/>
              </a:solidFill>
            </a:endParaRPr>
          </a:p>
        </p:txBody>
      </p:sp>
      <p:cxnSp>
        <p:nvCxnSpPr>
          <p:cNvPr id="8" name="Rak 7"/>
          <p:cNvCxnSpPr/>
          <p:nvPr/>
        </p:nvCxnSpPr>
        <p:spPr>
          <a:xfrm>
            <a:off x="685800" y="903658"/>
            <a:ext cx="7772400" cy="0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31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sz42b37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2321" y="-131819"/>
            <a:ext cx="11006354" cy="7178362"/>
          </a:xfrm>
          <a:prstGeom prst="rect">
            <a:avLst/>
          </a:prstGeom>
        </p:spPr>
      </p:pic>
      <p:sp>
        <p:nvSpPr>
          <p:cNvPr id="4" name="Underrubrik 6"/>
          <p:cNvSpPr txBox="1">
            <a:spLocks/>
          </p:cNvSpPr>
          <p:nvPr/>
        </p:nvSpPr>
        <p:spPr>
          <a:xfrm>
            <a:off x="685799" y="960120"/>
            <a:ext cx="4533901" cy="5699760"/>
          </a:xfrm>
          <a:prstGeom prst="rect">
            <a:avLst/>
          </a:prstGeom>
          <a:solidFill>
            <a:schemeClr val="accent1">
              <a:alpha val="19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sv-SE" spc="-50" dirty="0" smtClean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</a:pPr>
            <a:r>
              <a:rPr lang="sv-SE" spc="-50" dirty="0" smtClean="0">
                <a:solidFill>
                  <a:schemeClr val="bg1"/>
                </a:solidFill>
              </a:rPr>
              <a:t>VÅRT UPPDRAG</a:t>
            </a:r>
          </a:p>
          <a:p>
            <a:pPr algn="l">
              <a:spcBef>
                <a:spcPts val="0"/>
              </a:spcBef>
            </a:pPr>
            <a:endParaRPr lang="sv-SE" sz="2000" kern="1300" dirty="0" smtClean="0">
              <a:solidFill>
                <a:schemeClr val="bg2"/>
              </a:solidFill>
            </a:endParaRPr>
          </a:p>
          <a:p>
            <a:pPr algn="l">
              <a:spcBef>
                <a:spcPts val="0"/>
              </a:spcBef>
            </a:pPr>
            <a:endParaRPr lang="sv-SE" sz="2000" kern="1300" dirty="0" smtClean="0">
              <a:solidFill>
                <a:schemeClr val="bg2"/>
              </a:solidFill>
            </a:endParaRPr>
          </a:p>
          <a:p>
            <a:pPr algn="l">
              <a:spcBef>
                <a:spcPts val="0"/>
              </a:spcBef>
            </a:pPr>
            <a:endParaRPr lang="sv-SE" sz="2000" kern="1300" dirty="0">
              <a:solidFill>
                <a:schemeClr val="bg2"/>
              </a:solidFill>
            </a:endParaRPr>
          </a:p>
          <a:p>
            <a:pPr algn="l">
              <a:spcBef>
                <a:spcPts val="0"/>
              </a:spcBef>
            </a:pPr>
            <a:endParaRPr lang="sv-SE" sz="2000" kern="1300" dirty="0" smtClean="0">
              <a:solidFill>
                <a:schemeClr val="bg2"/>
              </a:solidFill>
            </a:endParaRPr>
          </a:p>
          <a:p>
            <a:pPr algn="l">
              <a:spcBef>
                <a:spcPts val="0"/>
              </a:spcBef>
            </a:pPr>
            <a:endParaRPr lang="sv-SE" sz="2000" kern="1300" dirty="0">
              <a:solidFill>
                <a:schemeClr val="bg2"/>
              </a:solidFill>
            </a:endParaRPr>
          </a:p>
          <a:p>
            <a:pPr algn="l">
              <a:spcBef>
                <a:spcPts val="0"/>
              </a:spcBef>
            </a:pPr>
            <a:endParaRPr lang="sv-SE" sz="2000" kern="1300" dirty="0" smtClean="0">
              <a:solidFill>
                <a:schemeClr val="bg2"/>
              </a:solidFill>
            </a:endParaRPr>
          </a:p>
          <a:p>
            <a:pPr algn="l">
              <a:spcBef>
                <a:spcPts val="0"/>
              </a:spcBef>
            </a:pPr>
            <a:r>
              <a:rPr lang="sv-SE" sz="2000" kern="1300" dirty="0" smtClean="0">
                <a:solidFill>
                  <a:schemeClr val="bg2"/>
                </a:solidFill>
              </a:rPr>
              <a:t>Att </a:t>
            </a:r>
            <a:r>
              <a:rPr lang="sv-SE" sz="2000" kern="1300" dirty="0">
                <a:solidFill>
                  <a:schemeClr val="bg2"/>
                </a:solidFill>
              </a:rPr>
              <a:t>sakligt och opartiskt förmedla </a:t>
            </a:r>
            <a:r>
              <a:rPr lang="sv-SE" sz="2000" kern="1300" dirty="0" smtClean="0">
                <a:solidFill>
                  <a:schemeClr val="bg2"/>
                </a:solidFill>
              </a:rPr>
              <a:t>nationella och </a:t>
            </a:r>
            <a:r>
              <a:rPr lang="sv-SE" sz="2000" kern="1300" dirty="0">
                <a:solidFill>
                  <a:schemeClr val="bg2"/>
                </a:solidFill>
              </a:rPr>
              <a:t>internationella </a:t>
            </a:r>
            <a:r>
              <a:rPr lang="sv-SE" sz="2000" kern="1300" dirty="0" smtClean="0">
                <a:solidFill>
                  <a:schemeClr val="bg2"/>
                </a:solidFill>
              </a:rPr>
              <a:t>nyheter</a:t>
            </a:r>
            <a:br>
              <a:rPr lang="sv-SE" sz="2000" kern="1300" dirty="0" smtClean="0">
                <a:solidFill>
                  <a:schemeClr val="bg2"/>
                </a:solidFill>
              </a:rPr>
            </a:br>
            <a:endParaRPr lang="sv-SE" sz="2000" kern="1300" dirty="0" smtClean="0">
              <a:solidFill>
                <a:schemeClr val="bg2"/>
              </a:solidFill>
            </a:endParaRPr>
          </a:p>
          <a:p>
            <a:pPr algn="l">
              <a:spcBef>
                <a:spcPts val="0"/>
              </a:spcBef>
            </a:pPr>
            <a:r>
              <a:rPr lang="sv-SE" sz="2000" kern="1300" dirty="0" smtClean="0">
                <a:solidFill>
                  <a:schemeClr val="bg2"/>
                </a:solidFill>
              </a:rPr>
              <a:t>Omfattar </a:t>
            </a:r>
            <a:r>
              <a:rPr lang="sv-SE" sz="2000" kern="1300" dirty="0">
                <a:solidFill>
                  <a:schemeClr val="bg2"/>
                </a:solidFill>
              </a:rPr>
              <a:t>i dag text, bild, video och </a:t>
            </a:r>
            <a:r>
              <a:rPr lang="sv-SE" sz="2000" kern="1300" dirty="0" smtClean="0">
                <a:solidFill>
                  <a:schemeClr val="bg2"/>
                </a:solidFill>
              </a:rPr>
              <a:t>grafik</a:t>
            </a:r>
            <a:br>
              <a:rPr lang="sv-SE" sz="2000" kern="1300" dirty="0" smtClean="0">
                <a:solidFill>
                  <a:schemeClr val="bg2"/>
                </a:solidFill>
              </a:rPr>
            </a:br>
            <a:endParaRPr lang="sv-SE" sz="2000" kern="1300" dirty="0" smtClean="0">
              <a:solidFill>
                <a:schemeClr val="bg2"/>
              </a:solidFill>
            </a:endParaRPr>
          </a:p>
          <a:p>
            <a:pPr algn="l">
              <a:spcBef>
                <a:spcPts val="0"/>
              </a:spcBef>
            </a:pPr>
            <a:r>
              <a:rPr lang="sv-SE" sz="2000" kern="1300" dirty="0" smtClean="0">
                <a:solidFill>
                  <a:schemeClr val="bg2"/>
                </a:solidFill>
              </a:rPr>
              <a:t>Snabbt </a:t>
            </a:r>
            <a:r>
              <a:rPr lang="sv-SE" sz="2000" kern="1300" dirty="0">
                <a:solidFill>
                  <a:schemeClr val="bg2"/>
                </a:solidFill>
              </a:rPr>
              <a:t>och korrekt!</a:t>
            </a:r>
          </a:p>
          <a:p>
            <a:pPr algn="l">
              <a:lnSpc>
                <a:spcPct val="250000"/>
              </a:lnSpc>
            </a:pPr>
            <a:endParaRPr lang="sv-SE" sz="2000" kern="1300" dirty="0">
              <a:solidFill>
                <a:schemeClr val="bg2"/>
              </a:solidFill>
            </a:endParaRPr>
          </a:p>
        </p:txBody>
      </p:sp>
      <p:cxnSp>
        <p:nvCxnSpPr>
          <p:cNvPr id="8" name="Rak 7"/>
          <p:cNvCxnSpPr/>
          <p:nvPr/>
        </p:nvCxnSpPr>
        <p:spPr>
          <a:xfrm>
            <a:off x="685800" y="903658"/>
            <a:ext cx="7772400" cy="0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objekt 4" descr="bg_logo_foo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691"/>
            <a:ext cx="9144000" cy="733309"/>
          </a:xfrm>
          <a:prstGeom prst="rect">
            <a:avLst/>
          </a:prstGeom>
        </p:spPr>
      </p:pic>
      <p:sp>
        <p:nvSpPr>
          <p:cNvPr id="7" name="Underrubrik 6"/>
          <p:cNvSpPr>
            <a:spLocks noGrp="1"/>
          </p:cNvSpPr>
          <p:nvPr>
            <p:ph type="subTitle" idx="1"/>
          </p:nvPr>
        </p:nvSpPr>
        <p:spPr>
          <a:xfrm>
            <a:off x="685800" y="179869"/>
            <a:ext cx="7022805" cy="45719"/>
          </a:xfrm>
        </p:spPr>
        <p:txBody>
          <a:bodyPr anchor="t">
            <a:normAutofit fontScale="25000" lnSpcReduction="20000"/>
          </a:bodyPr>
          <a:lstStyle/>
          <a:p>
            <a:pPr algn="l"/>
            <a:endParaRPr lang="sv-SE" sz="2000" cap="all" spc="3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896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DAGLIGT BEHOV AV EXPERTER</a:t>
            </a:r>
            <a:endParaRPr lang="sv-SE" dirty="0"/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512" y="1600200"/>
            <a:ext cx="3006975" cy="4525963"/>
          </a:xfrm>
        </p:spPr>
      </p:pic>
    </p:spTree>
    <p:extLst>
      <p:ext uri="{BB962C8B-B14F-4D97-AF65-F5344CB8AC3E}">
        <p14:creationId xmlns:p14="http://schemas.microsoft.com/office/powerpoint/2010/main" val="209535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139 MEJL DEN 3 APRIL 2014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441" y="1105786"/>
            <a:ext cx="4351118" cy="5020377"/>
          </a:xfrm>
        </p:spPr>
      </p:pic>
    </p:spTree>
    <p:extLst>
      <p:ext uri="{BB962C8B-B14F-4D97-AF65-F5344CB8AC3E}">
        <p14:creationId xmlns:p14="http://schemas.microsoft.com/office/powerpoint/2010/main" val="383362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MÅNGA FRÅGOR, MEN VILKET SVAR?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830" y="1600200"/>
            <a:ext cx="5094339" cy="4525963"/>
          </a:xfrm>
        </p:spPr>
      </p:pic>
    </p:spTree>
    <p:extLst>
      <p:ext uri="{BB962C8B-B14F-4D97-AF65-F5344CB8AC3E}">
        <p14:creationId xmlns:p14="http://schemas.microsoft.com/office/powerpoint/2010/main" val="388374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yTT_v3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1895</TotalTime>
  <Words>299</Words>
  <Application>Microsoft Office PowerPoint</Application>
  <PresentationFormat>Bildspel på skärmen (4:3)</PresentationFormat>
  <Paragraphs>84</Paragraphs>
  <Slides>19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0" baseType="lpstr">
      <vt:lpstr>nyTT_v3</vt:lpstr>
      <vt:lpstr>Lär känna media. Lund den 9 april 2014. cecilia.klinto@tt.se malmo@tt.se   </vt:lpstr>
      <vt:lpstr>Ingen dag är den andra lik</vt:lpstr>
      <vt:lpstr>TT HAR ÖPPET DYGNET RUNT</vt:lpstr>
      <vt:lpstr>PowerPoint-presentation</vt:lpstr>
      <vt:lpstr>TT nYHETSBYRÅN </vt:lpstr>
      <vt:lpstr>PowerPoint-presentation</vt:lpstr>
      <vt:lpstr>DAGLIGT BEHOV AV EXPERTER</vt:lpstr>
      <vt:lpstr>139 MEJL DEN 3 APRIL 2014</vt:lpstr>
      <vt:lpstr>MÅNGA FRÅGOR, MEN VILKET SVAR?</vt:lpstr>
      <vt:lpstr>FÖRDELNING AV ANSLAG – GÄSP!</vt:lpstr>
      <vt:lpstr>LÅNGT KVAR TILL MÅL</vt:lpstr>
      <vt:lpstr>EN MÖJLIG EXPERT?</vt:lpstr>
      <vt:lpstr>DET HÄR GILLADE VI</vt:lpstr>
      <vt:lpstr>DETTA FALLER VI FÖR</vt:lpstr>
      <vt:lpstr>AGNES NOTIS</vt:lpstr>
      <vt:lpstr>44 NYHETSSAJTER OCH EN TIDNING</vt:lpstr>
      <vt:lpstr>Hlhlkhlkj</vt:lpstr>
      <vt:lpstr>KRAVEN PÅ OSS – OCH PÅ ER</vt:lpstr>
      <vt:lpstr>PowerPoint-presentation</vt:lpstr>
    </vt:vector>
  </TitlesOfParts>
  <Company>Scanpix Sweden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Test</dc:creator>
  <cp:lastModifiedBy>Windows-användare</cp:lastModifiedBy>
  <cp:revision>171</cp:revision>
  <cp:lastPrinted>2013-10-22T17:58:36Z</cp:lastPrinted>
  <dcterms:created xsi:type="dcterms:W3CDTF">2012-10-09T13:37:58Z</dcterms:created>
  <dcterms:modified xsi:type="dcterms:W3CDTF">2014-04-10T08:29:22Z</dcterms:modified>
</cp:coreProperties>
</file>