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69" r:id="rId2"/>
    <p:sldId id="267" r:id="rId3"/>
    <p:sldId id="272" r:id="rId4"/>
    <p:sldId id="259" r:id="rId5"/>
    <p:sldId id="274" r:id="rId6"/>
    <p:sldId id="258" r:id="rId7"/>
    <p:sldId id="261" r:id="rId8"/>
    <p:sldId id="271" r:id="rId9"/>
    <p:sldId id="266" r:id="rId10"/>
    <p:sldId id="264" r:id="rId11"/>
    <p:sldId id="275" r:id="rId12"/>
    <p:sldId id="277" r:id="rId13"/>
    <p:sldId id="276" r:id="rId14"/>
    <p:sldId id="278" r:id="rId15"/>
    <p:sldId id="263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3090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8FA08-0766-4D44-AEF0-B02318BFF299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280C6-2FCA-EF41-BC39-AFDDA5E61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82213">
              <a:buFont typeface="Arial" charset="0"/>
              <a:buNone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807-D1BC-478F-AA0F-8D2195D4771E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16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807-D1BC-478F-AA0F-8D2195D4771E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92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807-D1BC-478F-AA0F-8D2195D4771E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60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807-D1BC-478F-AA0F-8D2195D4771E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84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1ECC53F-5EDE-0349-80A8-612870CF1C17}" type="datetimeFigureOut">
              <a:rPr lang="sv-SE" smtClean="0"/>
              <a:t>2014-03-05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52F440-C60B-F746-9760-EFA5E97EC462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 smtClean="0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81628"/>
            <a:ext cx="9140824" cy="3610060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Hur</a:t>
            </a:r>
            <a:r>
              <a:rPr lang="en-GB" sz="3600" dirty="0" smtClean="0"/>
              <a:t> </a:t>
            </a:r>
            <a:r>
              <a:rPr lang="en-GB" sz="3600" dirty="0" err="1" smtClean="0"/>
              <a:t>samverkan</a:t>
            </a:r>
            <a:r>
              <a:rPr lang="en-GB" sz="3600" dirty="0" smtClean="0"/>
              <a:t> </a:t>
            </a:r>
            <a:r>
              <a:rPr lang="en-GB" sz="3600" dirty="0" err="1" smtClean="0"/>
              <a:t>borde</a:t>
            </a:r>
            <a:r>
              <a:rPr lang="en-GB" sz="3600" dirty="0" smtClean="0"/>
              <a:t> </a:t>
            </a:r>
            <a:r>
              <a:rPr lang="en-GB" sz="3600" dirty="0" err="1" smtClean="0"/>
              <a:t>bedömas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– </a:t>
            </a:r>
            <a:r>
              <a:rPr lang="en-GB" sz="3600" dirty="0" err="1" smtClean="0"/>
              <a:t>och</a:t>
            </a:r>
            <a:r>
              <a:rPr lang="en-GB" sz="3600" dirty="0" smtClean="0"/>
              <a:t> </a:t>
            </a:r>
            <a:r>
              <a:rPr lang="en-GB" sz="3600" dirty="0" err="1" smtClean="0"/>
              <a:t>lite</a:t>
            </a:r>
            <a:r>
              <a:rPr lang="en-GB" sz="3600" dirty="0" smtClean="0"/>
              <a:t> </a:t>
            </a:r>
            <a:r>
              <a:rPr lang="en-GB" sz="3600" dirty="0" err="1" smtClean="0"/>
              <a:t>om</a:t>
            </a:r>
            <a:r>
              <a:rPr lang="en-GB" sz="3600" dirty="0" smtClean="0"/>
              <a:t> </a:t>
            </a:r>
            <a:r>
              <a:rPr lang="en-GB" sz="3600" dirty="0" err="1" smtClean="0"/>
              <a:t>hur</a:t>
            </a:r>
            <a:r>
              <a:rPr lang="en-GB" sz="3600" dirty="0" smtClean="0"/>
              <a:t> vi </a:t>
            </a:r>
            <a:r>
              <a:rPr lang="en-GB" sz="3600" dirty="0" err="1" smtClean="0"/>
              <a:t>arbetar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Uppsala </a:t>
            </a:r>
            <a:r>
              <a:rPr lang="en-GB" sz="3600" dirty="0" err="1" smtClean="0"/>
              <a:t>tillsammans</a:t>
            </a:r>
            <a:r>
              <a:rPr lang="en-GB" sz="3600" dirty="0" smtClean="0"/>
              <a:t> med </a:t>
            </a:r>
            <a:r>
              <a:rPr lang="en-GB" sz="3600" dirty="0" err="1" smtClean="0"/>
              <a:t>andra</a:t>
            </a:r>
            <a:r>
              <a:rPr lang="en-GB" sz="3600" dirty="0" smtClean="0"/>
              <a:t> </a:t>
            </a:r>
            <a:r>
              <a:rPr lang="en-GB" sz="3600" dirty="0" err="1" smtClean="0"/>
              <a:t>lärosäten</a:t>
            </a:r>
            <a:r>
              <a:rPr lang="en-GB" sz="3600" dirty="0" smtClean="0"/>
              <a:t> …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Anders </a:t>
            </a:r>
            <a:r>
              <a:rPr lang="en-GB" sz="3600" dirty="0" err="1" smtClean="0"/>
              <a:t>Malmberg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Prorektor</a:t>
            </a:r>
            <a:r>
              <a:rPr lang="en-GB" sz="3600" dirty="0" smtClean="0"/>
              <a:t>, UU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-1" y="4530649"/>
            <a:ext cx="9140825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Sveriges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ingenjörer</a:t>
            </a:r>
            <a:r>
              <a:rPr lang="en-GB" dirty="0" smtClean="0">
                <a:solidFill>
                  <a:schemeClr val="tx1"/>
                </a:solidFill>
              </a:rPr>
              <a:t> / </a:t>
            </a:r>
            <a:r>
              <a:rPr lang="en-GB" dirty="0" err="1" smtClean="0"/>
              <a:t>V</a:t>
            </a:r>
            <a:r>
              <a:rPr lang="en-GB" dirty="0" err="1" smtClean="0">
                <a:solidFill>
                  <a:schemeClr val="tx1"/>
                </a:solidFill>
              </a:rPr>
              <a:t>etenskap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dirty="0" err="1" smtClean="0">
                <a:solidFill>
                  <a:schemeClr val="tx1"/>
                </a:solidFill>
              </a:rPr>
              <a:t>Allmänhet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5 mars 2014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6053"/>
            <a:ext cx="6912768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goda</a:t>
            </a:r>
            <a:r>
              <a:rPr lang="en-GB" dirty="0" smtClean="0"/>
              <a:t> </a:t>
            </a:r>
            <a:r>
              <a:rPr lang="en-GB" dirty="0" err="1" smtClean="0"/>
              <a:t>samverkansexempel</a:t>
            </a:r>
            <a:r>
              <a:rPr lang="en-GB" dirty="0" smtClean="0"/>
              <a:t> med </a:t>
            </a:r>
            <a:r>
              <a:rPr lang="en-GB" dirty="0" err="1" smtClean="0"/>
              <a:t>koppling</a:t>
            </a:r>
            <a:r>
              <a:rPr lang="en-GB" dirty="0" smtClean="0"/>
              <a:t> till UU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17332" y="2495835"/>
            <a:ext cx="5570515" cy="3298079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AIMday</a:t>
            </a:r>
            <a:endParaRPr lang="en-GB" sz="4000" dirty="0" smtClean="0"/>
          </a:p>
          <a:p>
            <a:r>
              <a:rPr lang="en-GB" sz="4000" dirty="0" smtClean="0"/>
              <a:t>Step-Up</a:t>
            </a:r>
          </a:p>
          <a:p>
            <a:r>
              <a:rPr lang="en-GB" sz="4000" dirty="0" smtClean="0"/>
              <a:t>KLOSS</a:t>
            </a:r>
            <a:endParaRPr lang="en-GB" sz="4000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47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02" y="2333228"/>
            <a:ext cx="5629275" cy="2247900"/>
          </a:xfrm>
          <a:prstGeom prst="rect">
            <a:avLst/>
          </a:prstGeom>
        </p:spPr>
      </p:pic>
      <p:pic>
        <p:nvPicPr>
          <p:cNvPr id="3074" name="Picture 2" descr="\\companyweb\DavWWWRoot\Kommunikation\AIMday\Grafisk profil\Kattfoten\Kattfot-gråblå-s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08">
            <a:off x="6979746" y="-170214"/>
            <a:ext cx="2582730" cy="17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79" y="4808833"/>
            <a:ext cx="6984776" cy="43176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99794" y="5847654"/>
            <a:ext cx="230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www.aimday.se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2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79711" y="836712"/>
            <a:ext cx="66657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23 </a:t>
            </a:r>
            <a:r>
              <a:rPr lang="sv-SE" sz="3600" dirty="0" err="1"/>
              <a:t>AIMday</a:t>
            </a:r>
            <a:r>
              <a:rPr lang="sv-SE" sz="2800" baseline="30000" dirty="0"/>
              <a:t>®</a:t>
            </a:r>
            <a:r>
              <a:rPr lang="sv-SE" sz="3600" dirty="0" smtClean="0"/>
              <a:t> </a:t>
            </a:r>
            <a:r>
              <a:rPr lang="sv-SE" sz="3600" dirty="0"/>
              <a:t>sedan 2008</a:t>
            </a:r>
          </a:p>
          <a:p>
            <a:endParaRPr lang="sv-SE" sz="2000" dirty="0" smtClean="0"/>
          </a:p>
          <a:p>
            <a:r>
              <a:rPr lang="sv-SE" sz="2800" b="1" dirty="0" smtClean="0">
                <a:solidFill>
                  <a:srgbClr val="ED7C19"/>
                </a:solidFill>
              </a:rPr>
              <a:t>Material</a:t>
            </a:r>
            <a:endParaRPr lang="sv-SE" sz="2800" b="1" dirty="0">
              <a:solidFill>
                <a:srgbClr val="ED7C19"/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800" b="1" dirty="0"/>
              <a:t>	</a:t>
            </a:r>
            <a:r>
              <a:rPr lang="sv-SE" sz="2800" b="1" dirty="0" smtClean="0"/>
              <a:t>		</a:t>
            </a:r>
            <a:r>
              <a:rPr lang="sv-SE" sz="2800" b="1" dirty="0" smtClean="0">
                <a:solidFill>
                  <a:srgbClr val="CC3300"/>
                </a:solidFill>
              </a:rPr>
              <a:t>Bildanalys</a:t>
            </a: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66CC"/>
                </a:solidFill>
              </a:rPr>
              <a:t>	Public Management</a:t>
            </a:r>
            <a:endParaRPr lang="sv-SE" sz="2800" b="1" dirty="0">
              <a:solidFill>
                <a:srgbClr val="FF66CC"/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C000"/>
                </a:solidFill>
              </a:rPr>
              <a:t>		Cancer </a:t>
            </a:r>
          </a:p>
          <a:p>
            <a:pPr>
              <a:spcAft>
                <a:spcPts val="1200"/>
              </a:spcAft>
            </a:pPr>
            <a:r>
              <a:rPr lang="sv-SE" sz="2800" b="1" dirty="0">
                <a:solidFill>
                  <a:srgbClr val="FFC000"/>
                </a:solidFill>
              </a:rPr>
              <a:t>	</a:t>
            </a:r>
            <a:r>
              <a:rPr lang="sv-SE" sz="2800" b="1" dirty="0">
                <a:solidFill>
                  <a:srgbClr val="FF973F"/>
                </a:solidFill>
              </a:rPr>
              <a:t>Diabetes</a:t>
            </a: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C000"/>
                </a:solidFill>
              </a:rPr>
              <a:t>			</a:t>
            </a:r>
            <a:r>
              <a:rPr lang="sv-SE" sz="2800" b="1" dirty="0" smtClean="0">
                <a:solidFill>
                  <a:srgbClr val="C00000"/>
                </a:solidFill>
              </a:rPr>
              <a:t>Åldrande</a:t>
            </a: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973F"/>
                </a:solidFill>
              </a:rPr>
              <a:t>	</a:t>
            </a:r>
            <a:r>
              <a:rPr lang="sv-SE" sz="2800" b="1" dirty="0" smtClean="0">
                <a:solidFill>
                  <a:srgbClr val="FF66CC"/>
                </a:solidFill>
              </a:rPr>
              <a:t>Diagnostik &amp; </a:t>
            </a:r>
            <a:r>
              <a:rPr lang="sv-SE" sz="2800" b="1" dirty="0" err="1" smtClean="0">
                <a:solidFill>
                  <a:srgbClr val="FF66CC"/>
                </a:solidFill>
              </a:rPr>
              <a:t>biomarkörer</a:t>
            </a:r>
            <a:endParaRPr lang="sv-SE" sz="2800" b="1" dirty="0" smtClean="0">
              <a:solidFill>
                <a:srgbClr val="FF66CC"/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66CC"/>
                </a:solidFill>
              </a:rPr>
              <a:t>			</a:t>
            </a:r>
            <a:r>
              <a:rPr lang="sv-SE" sz="2800" b="1" dirty="0" smtClean="0">
                <a:solidFill>
                  <a:srgbClr val="FF0000"/>
                </a:solidFill>
              </a:rPr>
              <a:t>CNS Disorders</a:t>
            </a:r>
          </a:p>
          <a:p>
            <a:pPr>
              <a:spcAft>
                <a:spcPts val="1200"/>
              </a:spcAft>
            </a:pPr>
            <a:r>
              <a:rPr lang="sv-SE" sz="2800" b="1" dirty="0" smtClean="0">
                <a:solidFill>
                  <a:srgbClr val="FF66CC"/>
                </a:solidFill>
              </a:rPr>
              <a:t>Religion		</a:t>
            </a:r>
            <a:r>
              <a:rPr lang="sv-SE" sz="2800" b="1" dirty="0" smtClean="0">
                <a:solidFill>
                  <a:srgbClr val="FF0000"/>
                </a:solidFill>
              </a:rPr>
              <a:t>Energi</a:t>
            </a:r>
          </a:p>
          <a:p>
            <a:pPr>
              <a:spcAft>
                <a:spcPts val="1200"/>
              </a:spcAft>
            </a:pPr>
            <a:endParaRPr lang="sv-SE" sz="2800" b="1" dirty="0" smtClean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81200" y="990600"/>
            <a:ext cx="6172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/>
              <a:t>AIMday</a:t>
            </a:r>
            <a:r>
              <a:rPr lang="sv-SE" sz="2800" baseline="30000" dirty="0"/>
              <a:t>®</a:t>
            </a:r>
            <a:r>
              <a:rPr lang="sv-SE" sz="3600" dirty="0"/>
              <a:t> – så funkar det</a:t>
            </a:r>
          </a:p>
          <a:p>
            <a:endParaRPr lang="sv-SE" sz="2000" dirty="0" smtClean="0"/>
          </a:p>
          <a:p>
            <a:pPr>
              <a:spcAft>
                <a:spcPts val="1200"/>
              </a:spcAft>
            </a:pPr>
            <a:endParaRPr lang="sv-SE" sz="1800" dirty="0" smtClean="0"/>
          </a:p>
          <a:p>
            <a:pPr>
              <a:spcAft>
                <a:spcPts val="1200"/>
              </a:spcAft>
            </a:pPr>
            <a:endParaRPr lang="sv-SE" sz="1800" dirty="0" smtClean="0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4572000" y="116632"/>
            <a:ext cx="4267200" cy="4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AIMday</a:t>
            </a:r>
            <a:endParaRPr kumimoji="0" lang="sv-SE" sz="1600" b="0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221"/>
            <a:ext cx="9144000" cy="199674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77996" y="4744857"/>
            <a:ext cx="278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C000"/>
                </a:solidFill>
              </a:rPr>
              <a:t>10-50 workshops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15616" y="3966155"/>
            <a:ext cx="3159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15-60 frågor</a:t>
            </a:r>
          </a:p>
          <a:p>
            <a:endParaRPr lang="sv-SE" b="1" dirty="0">
              <a:solidFill>
                <a:srgbClr val="C00000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10-50 företag</a:t>
            </a:r>
          </a:p>
          <a:p>
            <a:endParaRPr lang="sv-SE" b="1" dirty="0" smtClean="0">
              <a:solidFill>
                <a:srgbClr val="C00000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10-90 </a:t>
            </a:r>
            <a:r>
              <a:rPr lang="sv-SE" b="1" dirty="0" err="1" smtClean="0">
                <a:solidFill>
                  <a:srgbClr val="C00000"/>
                </a:solidFill>
              </a:rPr>
              <a:t>företagsrepr</a:t>
            </a:r>
            <a:r>
              <a:rPr lang="sv-SE" b="1" dirty="0" smtClean="0">
                <a:solidFill>
                  <a:srgbClr val="C00000"/>
                </a:solidFill>
              </a:rPr>
              <a:t>.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7" name="Rektangel 6"/>
          <p:cNvSpPr/>
          <p:nvPr/>
        </p:nvSpPr>
        <p:spPr>
          <a:xfrm>
            <a:off x="3257872" y="4289320"/>
            <a:ext cx="246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b="1" dirty="0" smtClean="0">
                <a:solidFill>
                  <a:srgbClr val="ED7C19"/>
                </a:solidFill>
              </a:rPr>
              <a:t>20-140 forskare</a:t>
            </a:r>
            <a:endParaRPr lang="sv-SE" b="1" dirty="0">
              <a:solidFill>
                <a:srgbClr val="ED7C19"/>
              </a:solidFill>
            </a:endParaRPr>
          </a:p>
        </p:txBody>
      </p:sp>
      <p:sp>
        <p:nvSpPr>
          <p:cNvPr id="8" name="5-udd 7"/>
          <p:cNvSpPr/>
          <p:nvPr/>
        </p:nvSpPr>
        <p:spPr bwMode="auto">
          <a:xfrm>
            <a:off x="5067300" y="3650964"/>
            <a:ext cx="3465140" cy="2874380"/>
          </a:xfrm>
          <a:prstGeom prst="star5">
            <a:avLst/>
          </a:prstGeom>
          <a:noFill/>
          <a:ln w="9525" cap="flat" cmpd="sng" algn="ctr">
            <a:solidFill>
              <a:srgbClr val="FFA3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48334" y="1573552"/>
            <a:ext cx="715611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 smtClean="0"/>
              <a:t>”Jag fick nya kontakter”</a:t>
            </a:r>
          </a:p>
          <a:p>
            <a:pPr marL="342900" indent="-342900">
              <a:buFontTx/>
              <a:buChar char="-"/>
            </a:pPr>
            <a:r>
              <a:rPr lang="sv-SE" sz="2800" dirty="0" err="1" smtClean="0"/>
              <a:t>Industrirepr</a:t>
            </a:r>
            <a:r>
              <a:rPr lang="sv-SE" sz="2800" dirty="0" smtClean="0"/>
              <a:t> 98%</a:t>
            </a:r>
          </a:p>
          <a:p>
            <a:pPr marL="342900" indent="-342900">
              <a:buFontTx/>
              <a:buChar char="-"/>
            </a:pPr>
            <a:r>
              <a:rPr lang="sv-SE" sz="2800" dirty="0" smtClean="0"/>
              <a:t>Forskare 92%</a:t>
            </a:r>
          </a:p>
          <a:p>
            <a:pPr marL="342900" indent="-342900">
              <a:buFontTx/>
              <a:buChar char="-"/>
            </a:pPr>
            <a:endParaRPr lang="sv-SE" sz="2800" i="1" dirty="0"/>
          </a:p>
          <a:p>
            <a:r>
              <a:rPr lang="sv-SE" sz="2800" i="1" dirty="0" smtClean="0"/>
              <a:t>”Jag lärde mig något nytt av diskussionerna”</a:t>
            </a:r>
          </a:p>
          <a:p>
            <a:pPr marL="342900" indent="-342900">
              <a:buFontTx/>
              <a:buChar char="-"/>
            </a:pPr>
            <a:r>
              <a:rPr lang="sv-SE" sz="2800" dirty="0" err="1" smtClean="0"/>
              <a:t>Industrirepr</a:t>
            </a:r>
            <a:r>
              <a:rPr lang="sv-SE" sz="2800" dirty="0" smtClean="0"/>
              <a:t> </a:t>
            </a:r>
            <a:r>
              <a:rPr lang="sv-SE" sz="2800" dirty="0"/>
              <a:t>98%</a:t>
            </a:r>
          </a:p>
          <a:p>
            <a:pPr marL="342900" indent="-342900">
              <a:buFontTx/>
              <a:buChar char="-"/>
            </a:pPr>
            <a:r>
              <a:rPr lang="sv-SE" sz="2800" dirty="0"/>
              <a:t>Forskare </a:t>
            </a:r>
            <a:r>
              <a:rPr lang="sv-SE" sz="2800" dirty="0" smtClean="0"/>
              <a:t>95%</a:t>
            </a:r>
          </a:p>
          <a:p>
            <a:pPr marL="342900" indent="-342900">
              <a:buFontTx/>
              <a:buChar char="-"/>
            </a:pPr>
            <a:endParaRPr lang="sv-SE" sz="2800" dirty="0"/>
          </a:p>
          <a:p>
            <a:r>
              <a:rPr lang="sv-SE" sz="2800" dirty="0" smtClean="0"/>
              <a:t>”Jag återkommer till </a:t>
            </a:r>
            <a:r>
              <a:rPr lang="sv-SE" sz="2800" dirty="0" err="1" smtClean="0"/>
              <a:t>AIMday</a:t>
            </a:r>
            <a:r>
              <a:rPr lang="sv-SE" sz="2800" dirty="0" smtClean="0"/>
              <a:t>”</a:t>
            </a:r>
          </a:p>
          <a:p>
            <a:pPr marL="342900" indent="-342900">
              <a:buFontTx/>
              <a:buChar char="-"/>
            </a:pPr>
            <a:r>
              <a:rPr lang="sv-SE" sz="2800" dirty="0" err="1"/>
              <a:t>Industrirepr</a:t>
            </a:r>
            <a:r>
              <a:rPr lang="sv-SE" sz="2800" dirty="0"/>
              <a:t> </a:t>
            </a:r>
            <a:r>
              <a:rPr lang="sv-SE" sz="2800" dirty="0" smtClean="0"/>
              <a:t>91%</a:t>
            </a:r>
            <a:endParaRPr lang="sv-SE" sz="2800" dirty="0"/>
          </a:p>
          <a:p>
            <a:pPr marL="342900" indent="-342900">
              <a:buFontTx/>
              <a:buChar char="-"/>
            </a:pPr>
            <a:r>
              <a:rPr lang="sv-SE" sz="2800" dirty="0"/>
              <a:t>Forskare </a:t>
            </a:r>
            <a:r>
              <a:rPr lang="sv-SE" sz="2800" dirty="0" smtClean="0"/>
              <a:t>93%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2027667" y="401118"/>
            <a:ext cx="5704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Typiskt</a:t>
            </a:r>
            <a:r>
              <a:rPr lang="en-GB" sz="3200" dirty="0"/>
              <a:t> </a:t>
            </a:r>
            <a:r>
              <a:rPr lang="en-GB" sz="3200" dirty="0" err="1" smtClean="0"/>
              <a:t>utvärderingsresultat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41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59975"/>
            <a:ext cx="6984776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Nästa</a:t>
            </a:r>
            <a:r>
              <a:rPr lang="en-GB" sz="3200" dirty="0" smtClean="0"/>
              <a:t> </a:t>
            </a:r>
            <a:r>
              <a:rPr lang="en-GB" sz="3200" dirty="0" err="1" smtClean="0"/>
              <a:t>steg</a:t>
            </a:r>
            <a:r>
              <a:rPr lang="en-GB" sz="3200" dirty="0" smtClean="0"/>
              <a:t>: Step-Up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38" y="1770701"/>
            <a:ext cx="8229600" cy="4525963"/>
          </a:xfrm>
        </p:spPr>
        <p:txBody>
          <a:bodyPr/>
          <a:lstStyle/>
          <a:p>
            <a:r>
              <a:rPr lang="en-GB" sz="2800" dirty="0" err="1" smtClean="0"/>
              <a:t>Verifiering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</a:t>
            </a:r>
            <a:endParaRPr lang="en-GB" sz="2800" dirty="0" smtClean="0"/>
          </a:p>
          <a:p>
            <a:r>
              <a:rPr lang="en-GB" sz="2800" dirty="0" err="1" smtClean="0"/>
              <a:t>Enkelt</a:t>
            </a:r>
            <a:r>
              <a:rPr lang="en-GB" sz="2800" dirty="0" smtClean="0"/>
              <a:t> </a:t>
            </a:r>
            <a:r>
              <a:rPr lang="en-GB" sz="2800" dirty="0" err="1"/>
              <a:t>sätt</a:t>
            </a:r>
            <a:r>
              <a:rPr lang="en-GB" sz="2800" dirty="0"/>
              <a:t> </a:t>
            </a:r>
            <a:r>
              <a:rPr lang="en-GB" sz="2800" dirty="0" err="1"/>
              <a:t>att</a:t>
            </a:r>
            <a:r>
              <a:rPr lang="en-GB" sz="2800" dirty="0"/>
              <a:t> </a:t>
            </a:r>
            <a:r>
              <a:rPr lang="en-GB" sz="2800" dirty="0" err="1"/>
              <a:t>finansiera</a:t>
            </a:r>
            <a:r>
              <a:rPr lang="en-GB" sz="2800" dirty="0"/>
              <a:t> </a:t>
            </a:r>
            <a:r>
              <a:rPr lang="en-GB" sz="2800" dirty="0" err="1"/>
              <a:t>ett</a:t>
            </a:r>
            <a:r>
              <a:rPr lang="en-GB" sz="2800" dirty="0"/>
              <a:t> </a:t>
            </a:r>
            <a:r>
              <a:rPr lang="en-GB" sz="2800" dirty="0" err="1"/>
              <a:t>samarbetsprojekt</a:t>
            </a:r>
            <a:r>
              <a:rPr lang="en-GB" sz="2800" dirty="0"/>
              <a:t> </a:t>
            </a:r>
            <a:r>
              <a:rPr lang="en-GB" sz="2800" dirty="0" err="1" smtClean="0"/>
              <a:t>mellan</a:t>
            </a:r>
            <a:r>
              <a:rPr lang="en-GB" sz="2800" dirty="0" smtClean="0"/>
              <a:t> </a:t>
            </a:r>
            <a:r>
              <a:rPr lang="en-GB" sz="2800" dirty="0" err="1" smtClean="0"/>
              <a:t>akademi</a:t>
            </a:r>
            <a:r>
              <a:rPr lang="en-GB" sz="2800" dirty="0" smtClean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privat</a:t>
            </a:r>
            <a:r>
              <a:rPr lang="en-GB" sz="2800" dirty="0"/>
              <a:t>, </a:t>
            </a:r>
            <a:r>
              <a:rPr lang="en-GB" sz="2800" dirty="0" err="1"/>
              <a:t>offentlig</a:t>
            </a:r>
            <a:r>
              <a:rPr lang="en-GB" sz="2800" dirty="0"/>
              <a:t> </a:t>
            </a:r>
            <a:r>
              <a:rPr lang="en-GB" sz="2800" dirty="0" err="1"/>
              <a:t>eller</a:t>
            </a:r>
            <a:r>
              <a:rPr lang="en-GB" sz="2800" dirty="0"/>
              <a:t> </a:t>
            </a:r>
            <a:r>
              <a:rPr lang="en-GB" sz="2800" dirty="0" err="1"/>
              <a:t>ideell</a:t>
            </a:r>
            <a:r>
              <a:rPr lang="en-GB" sz="2800" dirty="0"/>
              <a:t> </a:t>
            </a:r>
            <a:r>
              <a:rPr lang="en-GB" sz="2800" dirty="0" err="1" smtClean="0"/>
              <a:t>verksamhet</a:t>
            </a:r>
            <a:endParaRPr lang="en-GB" sz="2800" dirty="0" smtClean="0"/>
          </a:p>
          <a:p>
            <a:r>
              <a:rPr lang="en-GB" sz="2800" dirty="0" err="1" smtClean="0"/>
              <a:t>Möjlighet</a:t>
            </a:r>
            <a:r>
              <a:rPr lang="en-GB" sz="2800" dirty="0" smtClean="0"/>
              <a:t> </a:t>
            </a:r>
            <a:r>
              <a:rPr lang="en-GB" sz="2800" dirty="0" err="1"/>
              <a:t>att</a:t>
            </a:r>
            <a:r>
              <a:rPr lang="en-GB" sz="2800" dirty="0"/>
              <a:t> </a:t>
            </a:r>
            <a:r>
              <a:rPr lang="en-GB" sz="2800" dirty="0" err="1"/>
              <a:t>gå</a:t>
            </a:r>
            <a:r>
              <a:rPr lang="en-GB" sz="2800" dirty="0"/>
              <a:t> </a:t>
            </a:r>
            <a:r>
              <a:rPr lang="en-GB" sz="2800" dirty="0" err="1"/>
              <a:t>från</a:t>
            </a:r>
            <a:r>
              <a:rPr lang="en-GB" sz="2800" dirty="0"/>
              <a:t> en </a:t>
            </a:r>
            <a:r>
              <a:rPr lang="en-GB" sz="2800" dirty="0" err="1"/>
              <a:t>samarbetsidé</a:t>
            </a:r>
            <a:r>
              <a:rPr lang="en-GB" sz="2800" dirty="0"/>
              <a:t> till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konkret</a:t>
            </a:r>
            <a:r>
              <a:rPr lang="en-GB" sz="2800" dirty="0" smtClean="0"/>
              <a:t> </a:t>
            </a:r>
            <a:r>
              <a:rPr lang="en-GB" sz="2800" dirty="0" err="1"/>
              <a:t>testa</a:t>
            </a:r>
            <a:r>
              <a:rPr lang="en-GB" sz="2800" dirty="0"/>
              <a:t> </a:t>
            </a:r>
            <a:r>
              <a:rPr lang="en-GB" sz="2800" dirty="0" smtClean="0"/>
              <a:t>den</a:t>
            </a:r>
          </a:p>
          <a:p>
            <a:r>
              <a:rPr lang="en-GB" sz="2800" dirty="0" err="1" smtClean="0"/>
              <a:t>Samverkanscheckar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samverkanscoacher</a:t>
            </a:r>
            <a:endParaRPr lang="en-GB" sz="2800" dirty="0" smtClean="0"/>
          </a:p>
          <a:p>
            <a:r>
              <a:rPr lang="en-GB" sz="2800" dirty="0" err="1" smtClean="0"/>
              <a:t>Vinnova</a:t>
            </a:r>
            <a:r>
              <a:rPr lang="en-GB" sz="2800" dirty="0" smtClean="0"/>
              <a:t> </a:t>
            </a:r>
            <a:r>
              <a:rPr lang="en-GB" sz="2800" dirty="0" err="1" smtClean="0"/>
              <a:t>finansierar</a:t>
            </a:r>
            <a:r>
              <a:rPr lang="en-GB" sz="2800" dirty="0" smtClean="0"/>
              <a:t> </a:t>
            </a:r>
            <a:r>
              <a:rPr lang="en-GB" sz="2800" dirty="0" err="1" smtClean="0"/>
              <a:t>projekt</a:t>
            </a:r>
            <a:r>
              <a:rPr lang="en-GB" sz="2800" dirty="0" smtClean="0"/>
              <a:t> </a:t>
            </a:r>
            <a:r>
              <a:rPr lang="en-GB" sz="2800" dirty="0" err="1" smtClean="0"/>
              <a:t>som</a:t>
            </a:r>
            <a:r>
              <a:rPr lang="en-GB" sz="2800" dirty="0" smtClean="0"/>
              <a:t> </a:t>
            </a:r>
            <a:r>
              <a:rPr lang="en-GB" sz="2800" dirty="0" err="1" smtClean="0"/>
              <a:t>drivs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UU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</a:t>
            </a:r>
            <a:r>
              <a:rPr lang="en-GB" sz="2800" dirty="0" smtClean="0"/>
              <a:t> med Lund, Linköping </a:t>
            </a:r>
            <a:r>
              <a:rPr lang="en-GB" sz="2800" dirty="0" err="1" smtClean="0"/>
              <a:t>och</a:t>
            </a:r>
            <a:r>
              <a:rPr lang="en-GB" sz="2800" dirty="0" smtClean="0"/>
              <a:t> KI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46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59975"/>
            <a:ext cx="6984776" cy="1143000"/>
          </a:xfrm>
        </p:spPr>
        <p:txBody>
          <a:bodyPr>
            <a:noAutofit/>
          </a:bodyPr>
          <a:lstStyle/>
          <a:p>
            <a:r>
              <a:rPr lang="en-GB" dirty="0" err="1" smtClean="0"/>
              <a:t>Bredare</a:t>
            </a:r>
            <a:r>
              <a:rPr lang="en-GB" dirty="0" smtClean="0"/>
              <a:t> </a:t>
            </a:r>
            <a:r>
              <a:rPr lang="en-GB" dirty="0" err="1" smtClean="0"/>
              <a:t>ansats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Kunskapsutbyte</a:t>
            </a:r>
            <a:r>
              <a:rPr lang="en-GB" dirty="0" smtClean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Lärande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 smtClean="0"/>
              <a:t>Strategisk</a:t>
            </a:r>
            <a:r>
              <a:rPr lang="en-GB" dirty="0" smtClean="0"/>
              <a:t> </a:t>
            </a:r>
            <a:r>
              <a:rPr lang="en-GB" dirty="0" err="1" smtClean="0"/>
              <a:t>Samverkan</a:t>
            </a:r>
            <a:r>
              <a:rPr lang="en-GB" dirty="0" smtClean="0"/>
              <a:t> (</a:t>
            </a:r>
            <a:r>
              <a:rPr lang="en-GB" dirty="0"/>
              <a:t>KLOSS 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38" y="1948973"/>
            <a:ext cx="8229600" cy="4525963"/>
          </a:xfrm>
        </p:spPr>
        <p:txBody>
          <a:bodyPr/>
          <a:lstStyle/>
          <a:p>
            <a:r>
              <a:rPr lang="en-GB" sz="2800" dirty="0" err="1" smtClean="0"/>
              <a:t>Utveckla</a:t>
            </a:r>
            <a:r>
              <a:rPr lang="en-GB" sz="2800" dirty="0" smtClean="0"/>
              <a:t>, </a:t>
            </a:r>
            <a:r>
              <a:rPr lang="en-GB" sz="2800" dirty="0" err="1" smtClean="0"/>
              <a:t>analysera</a:t>
            </a:r>
            <a:r>
              <a:rPr lang="en-GB" sz="2800" dirty="0" smtClean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 smtClean="0"/>
              <a:t>testa</a:t>
            </a:r>
            <a:r>
              <a:rPr lang="en-GB" sz="2800" dirty="0" smtClean="0"/>
              <a:t> </a:t>
            </a:r>
            <a:r>
              <a:rPr lang="en-GB" sz="2800" dirty="0" err="1"/>
              <a:t>verktyg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metoder</a:t>
            </a:r>
            <a:r>
              <a:rPr lang="en-GB" sz="2800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strategisk</a:t>
            </a:r>
            <a:r>
              <a:rPr lang="en-GB" sz="2800" dirty="0"/>
              <a:t> </a:t>
            </a:r>
            <a:r>
              <a:rPr lang="en-GB" sz="2800" dirty="0" err="1"/>
              <a:t>samverkan</a:t>
            </a:r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 err="1" smtClean="0"/>
              <a:t>Skapa</a:t>
            </a:r>
            <a:r>
              <a:rPr lang="en-GB" sz="2800" dirty="0" smtClean="0"/>
              <a:t> </a:t>
            </a:r>
            <a:r>
              <a:rPr lang="en-GB" sz="2800" dirty="0" err="1" smtClean="0"/>
              <a:t>verktygslåda</a:t>
            </a:r>
            <a:r>
              <a:rPr lang="en-GB" sz="2800" dirty="0" smtClean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olika</a:t>
            </a:r>
            <a:r>
              <a:rPr lang="en-GB" sz="2800" dirty="0"/>
              <a:t> </a:t>
            </a:r>
            <a:r>
              <a:rPr lang="en-GB" sz="2800" dirty="0" err="1"/>
              <a:t>typer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lärosäten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 smtClean="0"/>
              <a:t>utnyttja</a:t>
            </a:r>
            <a:endParaRPr lang="en-GB" sz="2800" dirty="0" smtClean="0"/>
          </a:p>
          <a:p>
            <a:r>
              <a:rPr lang="en-GB" sz="2800" dirty="0" err="1" smtClean="0"/>
              <a:t>Incitament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villkor</a:t>
            </a:r>
            <a:r>
              <a:rPr lang="en-GB" sz="2800" dirty="0" smtClean="0"/>
              <a:t>; </a:t>
            </a:r>
            <a:r>
              <a:rPr lang="en-GB" sz="2800" dirty="0" err="1" smtClean="0"/>
              <a:t>mötesplatser</a:t>
            </a:r>
            <a:r>
              <a:rPr lang="en-GB" sz="2800" dirty="0" smtClean="0"/>
              <a:t>, </a:t>
            </a:r>
            <a:r>
              <a:rPr lang="en-GB" sz="2800" dirty="0" err="1" smtClean="0"/>
              <a:t>plattformar</a:t>
            </a:r>
            <a:r>
              <a:rPr lang="en-GB" sz="2800" dirty="0" smtClean="0"/>
              <a:t>, </a:t>
            </a:r>
            <a:r>
              <a:rPr lang="en-GB" sz="2800" dirty="0" err="1" smtClean="0"/>
              <a:t>samarbetsrelationer</a:t>
            </a:r>
            <a:r>
              <a:rPr lang="en-GB" sz="2800" dirty="0" smtClean="0"/>
              <a:t>/</a:t>
            </a:r>
            <a:r>
              <a:rPr lang="en-GB" sz="2800" dirty="0" err="1" smtClean="0"/>
              <a:t>strategiska</a:t>
            </a:r>
            <a:r>
              <a:rPr lang="en-GB" sz="2800" dirty="0" smtClean="0"/>
              <a:t> </a:t>
            </a:r>
            <a:r>
              <a:rPr lang="en-GB" sz="2800" dirty="0" err="1" smtClean="0"/>
              <a:t>allianser</a:t>
            </a:r>
            <a:endParaRPr lang="en-GB" sz="2800" dirty="0" smtClean="0"/>
          </a:p>
          <a:p>
            <a:r>
              <a:rPr lang="en-GB" sz="2800" dirty="0" err="1" smtClean="0"/>
              <a:t>Vinnova</a:t>
            </a:r>
            <a:r>
              <a:rPr lang="en-GB" sz="2800" dirty="0" smtClean="0"/>
              <a:t> </a:t>
            </a:r>
            <a:r>
              <a:rPr lang="en-GB" sz="2800" dirty="0" err="1" smtClean="0"/>
              <a:t>finansierar</a:t>
            </a:r>
            <a:r>
              <a:rPr lang="en-GB" sz="2800" dirty="0" smtClean="0"/>
              <a:t> </a:t>
            </a:r>
            <a:r>
              <a:rPr lang="en-GB" sz="2800" dirty="0" err="1" smtClean="0"/>
              <a:t>projektet</a:t>
            </a:r>
            <a:r>
              <a:rPr lang="en-GB" sz="2800" dirty="0" smtClean="0"/>
              <a:t> </a:t>
            </a:r>
            <a:r>
              <a:rPr lang="en-GB" sz="2800" dirty="0" err="1" smtClean="0"/>
              <a:t>som</a:t>
            </a:r>
            <a:r>
              <a:rPr lang="en-GB" sz="2800" dirty="0" smtClean="0"/>
              <a:t> </a:t>
            </a:r>
            <a:r>
              <a:rPr lang="en-GB" sz="2800" dirty="0" err="1" smtClean="0"/>
              <a:t>drivs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KTK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</a:t>
            </a:r>
            <a:r>
              <a:rPr lang="en-GB" sz="2800" dirty="0"/>
              <a:t> med </a:t>
            </a:r>
            <a:r>
              <a:rPr lang="en-GB" sz="2800" dirty="0" smtClean="0"/>
              <a:t>Jönköping, Linköping, Lund, </a:t>
            </a:r>
            <a:r>
              <a:rPr lang="en-GB" sz="2800" dirty="0" err="1" smtClean="0"/>
              <a:t>Mälardalen</a:t>
            </a:r>
            <a:r>
              <a:rPr lang="en-GB" sz="2800" dirty="0" smtClean="0"/>
              <a:t>, Stockholm, SLU, Uppsala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Umeå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51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59975"/>
            <a:ext cx="6984776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Strategisk</a:t>
            </a:r>
            <a:r>
              <a:rPr lang="en-GB" sz="3200" dirty="0" smtClean="0"/>
              <a:t> </a:t>
            </a:r>
            <a:r>
              <a:rPr lang="en-GB" sz="3200" dirty="0" err="1"/>
              <a:t>s</a:t>
            </a:r>
            <a:r>
              <a:rPr lang="en-GB" sz="3200" dirty="0" err="1" smtClean="0"/>
              <a:t>amverkan</a:t>
            </a:r>
            <a:r>
              <a:rPr lang="en-GB" sz="3200" dirty="0" smtClean="0"/>
              <a:t> </a:t>
            </a:r>
            <a:r>
              <a:rPr lang="en-GB" sz="3200" dirty="0" err="1" smtClean="0"/>
              <a:t>enligt</a:t>
            </a:r>
            <a:r>
              <a:rPr lang="en-GB" sz="3200" dirty="0" smtClean="0"/>
              <a:t> KLOSS 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38" y="17707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/>
              <a:t>Kännetecknas</a:t>
            </a:r>
            <a:r>
              <a:rPr lang="en-GB" sz="2800" dirty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:</a:t>
            </a:r>
            <a:endParaRPr lang="en-GB" sz="2800" dirty="0"/>
          </a:p>
          <a:p>
            <a:r>
              <a:rPr lang="en-GB" sz="2800" dirty="0" err="1"/>
              <a:t>Strategiskt</a:t>
            </a:r>
            <a:r>
              <a:rPr lang="en-GB" sz="2800" dirty="0"/>
              <a:t> </a:t>
            </a:r>
            <a:r>
              <a:rPr lang="en-GB" sz="2800" dirty="0" err="1"/>
              <a:t>ledningsengagemang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err="1"/>
              <a:t>olika</a:t>
            </a:r>
            <a:r>
              <a:rPr lang="en-GB" sz="2800" dirty="0"/>
              <a:t> </a:t>
            </a:r>
            <a:r>
              <a:rPr lang="en-GB" sz="2800" dirty="0" err="1"/>
              <a:t>nivåer</a:t>
            </a:r>
            <a:endParaRPr lang="en-GB" sz="2800" dirty="0"/>
          </a:p>
          <a:p>
            <a:r>
              <a:rPr lang="en-GB" sz="2800" dirty="0" err="1"/>
              <a:t>Engagemang</a:t>
            </a:r>
            <a:r>
              <a:rPr lang="en-GB" sz="2800" dirty="0"/>
              <a:t> </a:t>
            </a:r>
            <a:r>
              <a:rPr lang="en-GB" sz="2800" dirty="0" err="1"/>
              <a:t>från</a:t>
            </a:r>
            <a:r>
              <a:rPr lang="en-GB" sz="2800" dirty="0"/>
              <a:t> </a:t>
            </a:r>
            <a:r>
              <a:rPr lang="en-GB" sz="2800" dirty="0" err="1"/>
              <a:t>forskare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lärare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verksamheten</a:t>
            </a:r>
            <a:endParaRPr lang="en-GB" sz="2800" dirty="0"/>
          </a:p>
          <a:p>
            <a:r>
              <a:rPr lang="en-GB" sz="2800" dirty="0" err="1"/>
              <a:t>Systematiska</a:t>
            </a:r>
            <a:r>
              <a:rPr lang="en-GB" sz="2800" dirty="0"/>
              <a:t> </a:t>
            </a:r>
            <a:r>
              <a:rPr lang="en-GB" sz="2800" dirty="0" err="1"/>
              <a:t>arbetssätt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smtClean="0"/>
              <a:t>processer</a:t>
            </a:r>
            <a:endParaRPr lang="en-GB" sz="2800" dirty="0"/>
          </a:p>
          <a:p>
            <a:r>
              <a:rPr lang="en-GB" sz="2800" dirty="0" err="1"/>
              <a:t>Långsiktiga</a:t>
            </a:r>
            <a:r>
              <a:rPr lang="en-GB" sz="2800" dirty="0"/>
              <a:t> </a:t>
            </a:r>
            <a:r>
              <a:rPr lang="en-GB" sz="2800" dirty="0" err="1"/>
              <a:t>relationer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partnerskap</a:t>
            </a:r>
            <a:endParaRPr lang="en-GB" sz="2800" dirty="0"/>
          </a:p>
          <a:p>
            <a:r>
              <a:rPr lang="en-GB" sz="2800" dirty="0" err="1"/>
              <a:t>Faktabaserade</a:t>
            </a:r>
            <a:r>
              <a:rPr lang="en-GB" sz="2800" dirty="0"/>
              <a:t> </a:t>
            </a:r>
            <a:r>
              <a:rPr lang="en-GB" sz="2800" dirty="0" err="1"/>
              <a:t>beslut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former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ständig</a:t>
            </a:r>
            <a:r>
              <a:rPr lang="en-GB" sz="2800" dirty="0"/>
              <a:t> </a:t>
            </a:r>
            <a:r>
              <a:rPr lang="en-GB" sz="2800" dirty="0" err="1"/>
              <a:t>förbättring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9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59975"/>
            <a:ext cx="6984776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Inspel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fördelningsmodellfrågan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38" y="1770701"/>
            <a:ext cx="8229600" cy="4525963"/>
          </a:xfrm>
        </p:spPr>
        <p:txBody>
          <a:bodyPr/>
          <a:lstStyle/>
          <a:p>
            <a:r>
              <a:rPr lang="en-GB" sz="2800" dirty="0" err="1" smtClean="0"/>
              <a:t>Lärosätena</a:t>
            </a:r>
            <a:r>
              <a:rPr lang="en-GB" sz="2800" dirty="0" smtClean="0"/>
              <a:t> (</a:t>
            </a:r>
            <a:r>
              <a:rPr lang="en-GB" sz="2800" dirty="0" err="1" smtClean="0"/>
              <a:t>sammantagna</a:t>
            </a:r>
            <a:r>
              <a:rPr lang="en-GB" sz="2800" dirty="0" smtClean="0"/>
              <a:t>) </a:t>
            </a:r>
            <a:r>
              <a:rPr lang="en-GB" sz="2800" dirty="0" err="1" smtClean="0"/>
              <a:t>behöver</a:t>
            </a:r>
            <a:r>
              <a:rPr lang="en-GB" sz="2800" dirty="0" smtClean="0"/>
              <a:t> </a:t>
            </a:r>
            <a:r>
              <a:rPr lang="en-GB" sz="2800" dirty="0" err="1" smtClean="0"/>
              <a:t>minst</a:t>
            </a:r>
            <a:r>
              <a:rPr lang="en-GB" sz="2800" dirty="0" smtClean="0"/>
              <a:t> 500 </a:t>
            </a:r>
            <a:r>
              <a:rPr lang="en-GB" sz="2800" dirty="0" err="1" smtClean="0"/>
              <a:t>msek</a:t>
            </a:r>
            <a:r>
              <a:rPr lang="en-GB" sz="2800" dirty="0" smtClean="0"/>
              <a:t>/</a:t>
            </a:r>
            <a:r>
              <a:rPr lang="en-GB" sz="2800" dirty="0" err="1" smtClean="0"/>
              <a:t>år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finansiera</a:t>
            </a:r>
            <a:r>
              <a:rPr lang="en-GB" sz="2800" dirty="0" smtClean="0"/>
              <a:t>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organiserade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samverkansstödet</a:t>
            </a:r>
            <a:endParaRPr lang="en-GB" sz="2800" dirty="0" smtClean="0"/>
          </a:p>
          <a:p>
            <a:r>
              <a:rPr lang="en-GB" sz="2800" dirty="0" err="1" smtClean="0"/>
              <a:t>Viktigare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diskutera</a:t>
            </a:r>
            <a:r>
              <a:rPr lang="en-GB" sz="2800" dirty="0" smtClean="0"/>
              <a:t> </a:t>
            </a:r>
            <a:r>
              <a:rPr lang="en-GB" sz="2800" dirty="0" err="1" smtClean="0"/>
              <a:t>hur</a:t>
            </a:r>
            <a:r>
              <a:rPr lang="en-GB" sz="2800" dirty="0" smtClean="0"/>
              <a:t> </a:t>
            </a:r>
            <a:r>
              <a:rPr lang="en-GB" sz="2800" dirty="0" err="1" smtClean="0"/>
              <a:t>dessa</a:t>
            </a:r>
            <a:r>
              <a:rPr lang="en-GB" sz="2800" dirty="0" smtClean="0"/>
              <a:t> </a:t>
            </a:r>
            <a:r>
              <a:rPr lang="en-GB" sz="2800" dirty="0" err="1" smtClean="0"/>
              <a:t>resurser</a:t>
            </a:r>
            <a:r>
              <a:rPr lang="en-GB" sz="2800" dirty="0" smtClean="0"/>
              <a:t> </a:t>
            </a:r>
            <a:r>
              <a:rPr lang="en-GB" sz="2800" dirty="0" err="1" smtClean="0"/>
              <a:t>ska</a:t>
            </a:r>
            <a:r>
              <a:rPr lang="en-GB" sz="2800" dirty="0" smtClean="0"/>
              <a:t> </a:t>
            </a:r>
            <a:r>
              <a:rPr lang="en-GB" sz="2800" dirty="0" err="1" smtClean="0"/>
              <a:t>kanaliseras</a:t>
            </a:r>
            <a:r>
              <a:rPr lang="en-GB" sz="2800" dirty="0" smtClean="0"/>
              <a:t> till </a:t>
            </a:r>
            <a:r>
              <a:rPr lang="en-GB" sz="2800" dirty="0" err="1" smtClean="0"/>
              <a:t>lärosätena</a:t>
            </a:r>
            <a:r>
              <a:rPr lang="en-GB" sz="2800" dirty="0" smtClean="0"/>
              <a:t> </a:t>
            </a:r>
            <a:r>
              <a:rPr lang="en-GB" sz="2800" dirty="0" err="1" smtClean="0"/>
              <a:t>än</a:t>
            </a:r>
            <a:r>
              <a:rPr lang="en-GB" sz="2800" dirty="0" smtClean="0"/>
              <a:t> </a:t>
            </a:r>
            <a:r>
              <a:rPr lang="en-GB" sz="2800" dirty="0" err="1" smtClean="0"/>
              <a:t>hur</a:t>
            </a:r>
            <a:r>
              <a:rPr lang="en-GB" sz="2800" dirty="0" smtClean="0"/>
              <a:t> den </a:t>
            </a:r>
            <a:r>
              <a:rPr lang="en-GB" sz="2800" dirty="0" err="1" smtClean="0"/>
              <a:t>skall</a:t>
            </a:r>
            <a:r>
              <a:rPr lang="en-GB" sz="2800" dirty="0" smtClean="0"/>
              <a:t> </a:t>
            </a:r>
            <a:r>
              <a:rPr lang="en-GB" sz="2800" dirty="0" err="1" smtClean="0"/>
              <a:t>fördelas</a:t>
            </a:r>
            <a:r>
              <a:rPr lang="en-GB" sz="2800" dirty="0" smtClean="0"/>
              <a:t>/</a:t>
            </a:r>
            <a:r>
              <a:rPr lang="en-GB" sz="2800" dirty="0" err="1" smtClean="0"/>
              <a:t>omfördelas</a:t>
            </a:r>
            <a:endParaRPr lang="en-GB" sz="2800" dirty="0" smtClean="0"/>
          </a:p>
          <a:p>
            <a:r>
              <a:rPr lang="en-GB" sz="2800" dirty="0" smtClean="0"/>
              <a:t>All </a:t>
            </a:r>
            <a:r>
              <a:rPr lang="en-GB" sz="2800" dirty="0" err="1" smtClean="0"/>
              <a:t>värdering</a:t>
            </a:r>
            <a:r>
              <a:rPr lang="en-GB" sz="2800" dirty="0" smtClean="0"/>
              <a:t> </a:t>
            </a:r>
            <a:r>
              <a:rPr lang="en-GB" sz="2800" dirty="0" err="1" smtClean="0"/>
              <a:t>måste</a:t>
            </a:r>
            <a:r>
              <a:rPr lang="en-GB" sz="2800" dirty="0" smtClean="0"/>
              <a:t> </a:t>
            </a:r>
            <a:r>
              <a:rPr lang="en-GB" sz="2800" dirty="0" err="1" smtClean="0"/>
              <a:t>utgå</a:t>
            </a:r>
            <a:r>
              <a:rPr lang="en-GB" sz="2800" dirty="0" smtClean="0"/>
              <a:t> </a:t>
            </a:r>
            <a:r>
              <a:rPr lang="en-GB" sz="2800" dirty="0" err="1" smtClean="0"/>
              <a:t>från</a:t>
            </a:r>
            <a:r>
              <a:rPr lang="en-GB" sz="2800" dirty="0" smtClean="0"/>
              <a:t> </a:t>
            </a:r>
            <a:r>
              <a:rPr lang="en-GB" sz="2800" dirty="0" err="1" smtClean="0"/>
              <a:t>brett</a:t>
            </a:r>
            <a:r>
              <a:rPr lang="en-GB" sz="2800" dirty="0" smtClean="0"/>
              <a:t> </a:t>
            </a:r>
            <a:r>
              <a:rPr lang="en-GB" sz="2800" dirty="0" err="1" smtClean="0"/>
              <a:t>perspektiv</a:t>
            </a:r>
            <a:r>
              <a:rPr lang="en-GB" sz="2800" dirty="0" smtClean="0"/>
              <a:t> </a:t>
            </a:r>
            <a:r>
              <a:rPr lang="en-GB" sz="2800" dirty="0" err="1" smtClean="0"/>
              <a:t>på</a:t>
            </a:r>
            <a:r>
              <a:rPr lang="en-GB" sz="2800" dirty="0" smtClean="0"/>
              <a:t> </a:t>
            </a:r>
            <a:r>
              <a:rPr lang="en-GB" sz="2800" dirty="0" err="1" smtClean="0"/>
              <a:t>samverkan</a:t>
            </a:r>
            <a:r>
              <a:rPr lang="en-GB" sz="2800" dirty="0" smtClean="0"/>
              <a:t>, </a:t>
            </a:r>
            <a:r>
              <a:rPr lang="en-GB" sz="2800" dirty="0" err="1" smtClean="0"/>
              <a:t>och</a:t>
            </a:r>
            <a:r>
              <a:rPr lang="en-GB" sz="2800" dirty="0" smtClean="0"/>
              <a:t> “</a:t>
            </a:r>
            <a:r>
              <a:rPr lang="en-GB" sz="2800" dirty="0" err="1" smtClean="0"/>
              <a:t>fältnormalisering</a:t>
            </a:r>
            <a:r>
              <a:rPr lang="en-GB" sz="2800" dirty="0" smtClean="0"/>
              <a:t>”</a:t>
            </a:r>
          </a:p>
          <a:p>
            <a:r>
              <a:rPr lang="en-GB" sz="2800" dirty="0" err="1" smtClean="0"/>
              <a:t>Kvalitativ</a:t>
            </a:r>
            <a:r>
              <a:rPr lang="en-GB" sz="2800" dirty="0" smtClean="0"/>
              <a:t> </a:t>
            </a:r>
            <a:r>
              <a:rPr lang="en-GB" sz="2800" dirty="0" err="1" smtClean="0"/>
              <a:t>helhetsbedömning</a:t>
            </a:r>
            <a:r>
              <a:rPr lang="en-GB" sz="2800" dirty="0"/>
              <a:t> </a:t>
            </a:r>
            <a:r>
              <a:rPr lang="en-GB" sz="2800" dirty="0" err="1" smtClean="0"/>
              <a:t>snarare</a:t>
            </a:r>
            <a:r>
              <a:rPr lang="en-GB" sz="2800" dirty="0" smtClean="0"/>
              <a:t> </a:t>
            </a:r>
            <a:r>
              <a:rPr lang="en-GB" sz="2800" dirty="0" err="1" smtClean="0"/>
              <a:t>än</a:t>
            </a:r>
            <a:r>
              <a:rPr lang="en-GB" sz="2800" dirty="0" smtClean="0"/>
              <a:t> </a:t>
            </a:r>
            <a:r>
              <a:rPr lang="en-GB" sz="2800" dirty="0" err="1" smtClean="0"/>
              <a:t>indikatorbaserad</a:t>
            </a:r>
            <a:r>
              <a:rPr lang="en-GB" sz="2800" dirty="0" smtClean="0"/>
              <a:t> “</a:t>
            </a:r>
            <a:r>
              <a:rPr lang="en-GB" sz="2800" dirty="0" err="1" smtClean="0"/>
              <a:t>räknesnurra</a:t>
            </a:r>
            <a:r>
              <a:rPr lang="en-GB" sz="2800" dirty="0" smtClean="0"/>
              <a:t>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37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93225"/>
            <a:ext cx="7171418" cy="11430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Svensk</a:t>
            </a:r>
            <a:r>
              <a:rPr lang="en-GB" sz="3200" dirty="0" smtClean="0"/>
              <a:t> </a:t>
            </a:r>
            <a:r>
              <a:rPr lang="en-GB" sz="3200" dirty="0" err="1" smtClean="0"/>
              <a:t>kontext</a:t>
            </a:r>
            <a:r>
              <a:rPr lang="en-GB" sz="3200" dirty="0" smtClean="0"/>
              <a:t>: </a:t>
            </a:r>
            <a:br>
              <a:rPr lang="en-GB" sz="3200" dirty="0" smtClean="0"/>
            </a:br>
            <a:r>
              <a:rPr lang="en-GB" sz="3200" dirty="0" err="1" smtClean="0"/>
              <a:t>Regeringen</a:t>
            </a:r>
            <a:r>
              <a:rPr lang="en-GB" sz="3200" dirty="0" smtClean="0"/>
              <a:t> </a:t>
            </a:r>
            <a:r>
              <a:rPr lang="en-GB" sz="3200" dirty="0" err="1" smtClean="0"/>
              <a:t>vill</a:t>
            </a:r>
            <a:r>
              <a:rPr lang="en-GB" sz="3200" dirty="0" smtClean="0"/>
              <a:t> </a:t>
            </a:r>
            <a:r>
              <a:rPr lang="en-GB" sz="3200" dirty="0" err="1" smtClean="0"/>
              <a:t>stimulera</a:t>
            </a:r>
            <a:r>
              <a:rPr lang="en-GB" sz="3200" dirty="0" smtClean="0"/>
              <a:t> </a:t>
            </a:r>
            <a:r>
              <a:rPr lang="en-GB" sz="3200" dirty="0" err="1" smtClean="0"/>
              <a:t>både</a:t>
            </a:r>
            <a:r>
              <a:rPr lang="en-GB" sz="3200" dirty="0" smtClean="0"/>
              <a:t> </a:t>
            </a:r>
            <a:r>
              <a:rPr lang="en-GB" sz="3200" dirty="0" err="1" smtClean="0"/>
              <a:t>forskningskvalitet</a:t>
            </a:r>
            <a:r>
              <a:rPr lang="en-GB" sz="3200" dirty="0" smtClean="0"/>
              <a:t> </a:t>
            </a:r>
            <a:r>
              <a:rPr lang="en-GB" sz="3200" dirty="0" err="1" smtClean="0"/>
              <a:t>och</a:t>
            </a:r>
            <a:r>
              <a:rPr lang="en-GB" sz="3200" dirty="0" smtClean="0"/>
              <a:t> </a:t>
            </a:r>
            <a:r>
              <a:rPr lang="en-GB" sz="3200" dirty="0" err="1" smtClean="0"/>
              <a:t>nyttiggörande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27315"/>
            <a:ext cx="8229600" cy="48474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 err="1"/>
              <a:t>Uppdrag</a:t>
            </a:r>
            <a:r>
              <a:rPr lang="en-GB" sz="2800" dirty="0"/>
              <a:t> till </a:t>
            </a:r>
            <a:r>
              <a:rPr lang="en-GB" sz="2800" dirty="0" smtClean="0"/>
              <a:t>VR:</a:t>
            </a:r>
            <a:br>
              <a:rPr lang="en-GB" sz="2800" dirty="0" smtClean="0"/>
            </a:br>
            <a:r>
              <a:rPr lang="en-GB" sz="2800" dirty="0" err="1" smtClean="0"/>
              <a:t>Utforma</a:t>
            </a:r>
            <a:r>
              <a:rPr lang="en-GB" sz="2800" dirty="0" smtClean="0"/>
              <a:t> </a:t>
            </a:r>
            <a:r>
              <a:rPr lang="en-GB" sz="2800" dirty="0" err="1" smtClean="0"/>
              <a:t>modell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kvalitetsbaserad</a:t>
            </a:r>
            <a:r>
              <a:rPr lang="en-GB" sz="2800" dirty="0" smtClean="0"/>
              <a:t> </a:t>
            </a:r>
            <a:r>
              <a:rPr lang="en-GB" sz="2800" dirty="0" err="1" smtClean="0"/>
              <a:t>omfördel-ning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basanslaget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forskning</a:t>
            </a:r>
            <a:r>
              <a:rPr lang="en-GB" sz="2800" dirty="0" smtClean="0"/>
              <a:t> </a:t>
            </a:r>
            <a:r>
              <a:rPr lang="en-GB" sz="2800" dirty="0" err="1" smtClean="0"/>
              <a:t>utifrån</a:t>
            </a:r>
            <a:r>
              <a:rPr lang="en-GB" sz="2800" dirty="0" smtClean="0"/>
              <a:t>: “</a:t>
            </a:r>
            <a:r>
              <a:rPr lang="en-GB" sz="2800" dirty="0" err="1" smtClean="0"/>
              <a:t>såväl</a:t>
            </a:r>
            <a:r>
              <a:rPr lang="en-GB" sz="2800" dirty="0" smtClean="0"/>
              <a:t> </a:t>
            </a:r>
            <a:r>
              <a:rPr lang="en-GB" sz="2800" dirty="0" err="1"/>
              <a:t>vetenskapliga</a:t>
            </a:r>
            <a:r>
              <a:rPr lang="en-GB" sz="2800" dirty="0"/>
              <a:t> </a:t>
            </a:r>
            <a:r>
              <a:rPr lang="en-GB" sz="2800" dirty="0" err="1"/>
              <a:t>bedömningar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bedömning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forskningens</a:t>
            </a:r>
            <a:r>
              <a:rPr lang="en-GB" sz="2800" dirty="0"/>
              <a:t> </a:t>
            </a:r>
            <a:r>
              <a:rPr lang="en-GB" sz="2800" b="1" dirty="0" err="1"/>
              <a:t>relevans</a:t>
            </a:r>
            <a:r>
              <a:rPr lang="en-GB" sz="2800" b="1" dirty="0"/>
              <a:t> </a:t>
            </a:r>
            <a:r>
              <a:rPr lang="en-GB" sz="2800" b="1" dirty="0" err="1"/>
              <a:t>och</a:t>
            </a:r>
            <a:r>
              <a:rPr lang="en-GB" sz="2800" b="1" dirty="0"/>
              <a:t> </a:t>
            </a:r>
            <a:r>
              <a:rPr lang="en-GB" sz="2800" b="1" dirty="0" err="1"/>
              <a:t>nytta</a:t>
            </a:r>
            <a:r>
              <a:rPr lang="en-GB" sz="2800" b="1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 smtClean="0"/>
              <a:t>samhället</a:t>
            </a:r>
            <a:r>
              <a:rPr lang="en-GB" sz="2800" dirty="0" smtClean="0"/>
              <a:t>”</a:t>
            </a:r>
            <a:endParaRPr lang="en-GB" sz="2800" dirty="0"/>
          </a:p>
          <a:p>
            <a:pPr>
              <a:lnSpc>
                <a:spcPct val="120000"/>
              </a:lnSpc>
            </a:pPr>
            <a:r>
              <a:rPr lang="en-GB" sz="2800" dirty="0" err="1"/>
              <a:t>Uppdrag</a:t>
            </a:r>
            <a:r>
              <a:rPr lang="en-GB" sz="2800" dirty="0"/>
              <a:t> till </a:t>
            </a:r>
            <a:r>
              <a:rPr lang="en-GB" sz="2800" dirty="0" err="1" smtClean="0"/>
              <a:t>Vinnova</a:t>
            </a:r>
            <a:r>
              <a:rPr lang="en-GB" sz="2800" dirty="0"/>
              <a:t>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Utforma</a:t>
            </a:r>
            <a:r>
              <a:rPr lang="en-GB" sz="2800" dirty="0" smtClean="0"/>
              <a:t> </a:t>
            </a:r>
            <a:r>
              <a:rPr lang="en-GB" sz="2800" dirty="0" err="1"/>
              <a:t>metoder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kriterier</a:t>
            </a:r>
            <a:r>
              <a:rPr lang="en-GB" sz="2800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bedömning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smtClean="0"/>
              <a:t>“</a:t>
            </a:r>
            <a:r>
              <a:rPr lang="en-GB" sz="2800" b="1" dirty="0" err="1" smtClean="0"/>
              <a:t>prestation</a:t>
            </a:r>
            <a:r>
              <a:rPr lang="en-GB" sz="2800" b="1" dirty="0" smtClean="0"/>
              <a:t> </a:t>
            </a:r>
            <a:r>
              <a:rPr lang="en-GB" sz="2800" b="1" dirty="0" err="1"/>
              <a:t>och</a:t>
            </a:r>
            <a:r>
              <a:rPr lang="en-GB" sz="2800" b="1" dirty="0"/>
              <a:t> </a:t>
            </a:r>
            <a:r>
              <a:rPr lang="en-GB" sz="2800" b="1" dirty="0" err="1"/>
              <a:t>kvalitet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dirty="0" err="1"/>
              <a:t>lärosätenas</a:t>
            </a:r>
            <a:r>
              <a:rPr lang="en-GB" sz="2800" dirty="0"/>
              <a:t> </a:t>
            </a:r>
            <a:r>
              <a:rPr lang="en-GB" sz="2800" b="1" dirty="0" err="1"/>
              <a:t>samverkan</a:t>
            </a:r>
            <a:r>
              <a:rPr lang="en-GB" sz="2800" dirty="0"/>
              <a:t> med </a:t>
            </a:r>
            <a:r>
              <a:rPr lang="en-GB" sz="2800" dirty="0" err="1"/>
              <a:t>det</a:t>
            </a:r>
            <a:r>
              <a:rPr lang="en-GB" sz="2800" dirty="0"/>
              <a:t> </a:t>
            </a:r>
            <a:r>
              <a:rPr lang="en-GB" sz="2800" dirty="0" err="1"/>
              <a:t>omgivande</a:t>
            </a:r>
            <a:r>
              <a:rPr lang="en-GB" sz="2800" dirty="0"/>
              <a:t> </a:t>
            </a:r>
            <a:r>
              <a:rPr lang="en-GB" sz="2800" dirty="0" err="1" smtClean="0"/>
              <a:t>samhället</a:t>
            </a:r>
            <a:r>
              <a:rPr lang="en-GB" sz="2800" dirty="0" smtClean="0"/>
              <a:t>”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93225"/>
            <a:ext cx="7171418" cy="11430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Principiell</a:t>
            </a:r>
            <a:r>
              <a:rPr lang="en-GB" sz="3200" dirty="0" smtClean="0"/>
              <a:t> </a:t>
            </a:r>
            <a:r>
              <a:rPr lang="en-GB" sz="3200" dirty="0" err="1" smtClean="0"/>
              <a:t>utgångspunkt</a:t>
            </a:r>
            <a:r>
              <a:rPr lang="en-GB" sz="3200" dirty="0" smtClean="0"/>
              <a:t>: 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27315"/>
            <a:ext cx="8229600" cy="484747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sv-SE" sz="2800" dirty="0" smtClean="0">
                <a:ea typeface="Cambria"/>
              </a:rPr>
              <a:t>Styra basanslag mot ”nyttig” forskning </a:t>
            </a:r>
            <a:r>
              <a:rPr lang="sv-SE" sz="2800" dirty="0">
                <a:ea typeface="Cambria"/>
              </a:rPr>
              <a:t>– nej! </a:t>
            </a:r>
          </a:p>
          <a:p>
            <a:pPr>
              <a:lnSpc>
                <a:spcPct val="115000"/>
              </a:lnSpc>
            </a:pPr>
            <a:r>
              <a:rPr lang="sv-SE" sz="2800" dirty="0" smtClean="0">
                <a:ea typeface="Cambria"/>
              </a:rPr>
              <a:t>Styra mot nyttiggörande, dvs att den kompetens och kunskap som finns och utvecklas vid lärosätena kommer till nytta – </a:t>
            </a:r>
            <a:r>
              <a:rPr lang="sv-SE" sz="2800" dirty="0">
                <a:ea typeface="Cambria"/>
              </a:rPr>
              <a:t>ja!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800" dirty="0" smtClean="0">
                <a:ea typeface="Cambria"/>
              </a:rPr>
              <a:t>Nytta </a:t>
            </a:r>
            <a:r>
              <a:rPr lang="sv-SE" sz="2800" dirty="0">
                <a:ea typeface="Cambria"/>
              </a:rPr>
              <a:t>= kommersiellt värde + ”allmännytta” </a:t>
            </a:r>
            <a:endParaRPr lang="sv-SE" sz="2800" dirty="0" smtClean="0">
              <a:ea typeface="Cambri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800" dirty="0">
                <a:ea typeface="Cambria"/>
              </a:rPr>
              <a:t>Samverkan är ett verktyg </a:t>
            </a:r>
            <a:r>
              <a:rPr lang="sv-SE" sz="2800" b="1" dirty="0">
                <a:ea typeface="Cambria"/>
              </a:rPr>
              <a:t>både</a:t>
            </a:r>
            <a:r>
              <a:rPr lang="sv-SE" sz="2800" dirty="0">
                <a:ea typeface="Cambria"/>
              </a:rPr>
              <a:t> för att nyttiggöra och höja kvaliteten på </a:t>
            </a:r>
            <a:r>
              <a:rPr lang="sv-SE" sz="2800" dirty="0" smtClean="0">
                <a:ea typeface="Cambria"/>
              </a:rPr>
              <a:t>universitetens verksamhet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800" dirty="0" smtClean="0">
                <a:ea typeface="Cambria"/>
              </a:rPr>
              <a:t>Bör avse </a:t>
            </a:r>
            <a:r>
              <a:rPr lang="sv-SE" sz="2800" b="1" dirty="0" smtClean="0">
                <a:ea typeface="Cambria"/>
              </a:rPr>
              <a:t>både</a:t>
            </a:r>
            <a:r>
              <a:rPr lang="sv-SE" sz="2800" dirty="0" smtClean="0">
                <a:ea typeface="Cambria"/>
              </a:rPr>
              <a:t> forskning </a:t>
            </a:r>
            <a:r>
              <a:rPr lang="sv-SE" sz="2800" dirty="0">
                <a:ea typeface="Cambria"/>
              </a:rPr>
              <a:t>och </a:t>
            </a:r>
            <a:r>
              <a:rPr lang="sv-SE" sz="2800" dirty="0" smtClean="0">
                <a:ea typeface="Cambria"/>
              </a:rPr>
              <a:t>utbildning</a:t>
            </a:r>
            <a:endParaRPr lang="sv-SE" sz="2800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70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5969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	</a:t>
            </a:r>
            <a:r>
              <a:rPr lang="en-GB" sz="3200" dirty="0" err="1" smtClean="0"/>
              <a:t>Vad</a:t>
            </a:r>
            <a:r>
              <a:rPr lang="en-GB" sz="3200" dirty="0" smtClean="0"/>
              <a:t> </a:t>
            </a:r>
            <a:r>
              <a:rPr lang="en-GB" sz="3200" dirty="0" err="1" smtClean="0"/>
              <a:t>menas</a:t>
            </a:r>
            <a:r>
              <a:rPr lang="en-GB" sz="3200" dirty="0" smtClean="0"/>
              <a:t> med </a:t>
            </a:r>
            <a:r>
              <a:rPr lang="en-GB" sz="3200" dirty="0" err="1" smtClean="0"/>
              <a:t>att</a:t>
            </a:r>
            <a:r>
              <a:rPr lang="en-GB" sz="3200" dirty="0" smtClean="0"/>
              <a:t> </a:t>
            </a:r>
            <a:r>
              <a:rPr lang="en-GB" sz="3200" dirty="0" err="1" smtClean="0"/>
              <a:t>ett</a:t>
            </a:r>
            <a:r>
              <a:rPr lang="en-GB" sz="3200" dirty="0" smtClean="0"/>
              <a:t> </a:t>
            </a:r>
            <a:r>
              <a:rPr lang="en-GB" sz="3200" dirty="0" err="1" smtClean="0"/>
              <a:t>lärosäte</a:t>
            </a:r>
            <a:r>
              <a:rPr lang="en-GB" sz="3200" dirty="0" smtClean="0"/>
              <a:t> </a:t>
            </a:r>
            <a:r>
              <a:rPr lang="en-GB" sz="3200" dirty="0" err="1" smtClean="0"/>
              <a:t>är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 smtClean="0"/>
              <a:t>duktigt</a:t>
            </a:r>
            <a:r>
              <a:rPr lang="en-GB" sz="3200" dirty="0" smtClean="0"/>
              <a:t> </a:t>
            </a:r>
            <a:r>
              <a:rPr lang="en-GB" sz="3200" dirty="0" err="1" smtClean="0"/>
              <a:t>på</a:t>
            </a:r>
            <a:r>
              <a:rPr lang="en-GB" sz="3200" dirty="0" smtClean="0"/>
              <a:t> </a:t>
            </a:r>
            <a:r>
              <a:rPr lang="en-GB" sz="3200" dirty="0" err="1" smtClean="0"/>
              <a:t>samverkan</a:t>
            </a:r>
            <a:r>
              <a:rPr lang="en-GB" sz="3200" dirty="0"/>
              <a:t> </a:t>
            </a:r>
            <a:r>
              <a:rPr lang="en-GB" sz="3200" dirty="0" smtClean="0"/>
              <a:t>/ </a:t>
            </a:r>
            <a:r>
              <a:rPr lang="en-GB" sz="3200" dirty="0" err="1" smtClean="0"/>
              <a:t>nyttigörande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21288"/>
            <a:ext cx="8229600" cy="4262893"/>
          </a:xfrm>
        </p:spPr>
        <p:txBody>
          <a:bodyPr>
            <a:noAutofit/>
          </a:bodyPr>
          <a:lstStyle/>
          <a:p>
            <a:r>
              <a:rPr lang="en-GB" sz="2800" dirty="0" err="1"/>
              <a:t>Lärosätets</a:t>
            </a:r>
            <a:r>
              <a:rPr lang="en-GB" sz="2800" dirty="0"/>
              <a:t> </a:t>
            </a:r>
            <a:r>
              <a:rPr lang="en-GB" sz="2800" dirty="0" err="1"/>
              <a:t>förutsättningar</a:t>
            </a:r>
            <a:r>
              <a:rPr lang="en-GB" sz="2800" dirty="0"/>
              <a:t> (</a:t>
            </a:r>
            <a:r>
              <a:rPr lang="en-GB" sz="2800" dirty="0" err="1"/>
              <a:t>profil</a:t>
            </a:r>
            <a:r>
              <a:rPr lang="en-GB" sz="2800" dirty="0"/>
              <a:t>, </a:t>
            </a:r>
            <a:r>
              <a:rPr lang="en-GB" sz="2800" dirty="0" err="1"/>
              <a:t>kontext</a:t>
            </a:r>
            <a:r>
              <a:rPr lang="en-GB" sz="2800" dirty="0"/>
              <a:t>)</a:t>
            </a:r>
          </a:p>
          <a:p>
            <a:r>
              <a:rPr lang="en-GB" sz="2800" dirty="0" err="1" smtClean="0"/>
              <a:t>Ledningsengagemang</a:t>
            </a:r>
            <a:r>
              <a:rPr lang="en-GB" sz="2800" dirty="0" smtClean="0"/>
              <a:t>, </a:t>
            </a:r>
            <a:r>
              <a:rPr lang="en-GB" sz="2800" dirty="0" err="1" smtClean="0"/>
              <a:t>prioritering</a:t>
            </a:r>
            <a:r>
              <a:rPr lang="en-GB" sz="2800" dirty="0" smtClean="0"/>
              <a:t>, </a:t>
            </a:r>
            <a:r>
              <a:rPr lang="en-GB" sz="2800" dirty="0" err="1" smtClean="0"/>
              <a:t>strategi</a:t>
            </a:r>
            <a:endParaRPr lang="en-GB" sz="2800" dirty="0" smtClean="0"/>
          </a:p>
          <a:p>
            <a:pPr marL="400050" lvl="1" indent="0">
              <a:buNone/>
            </a:pPr>
            <a:r>
              <a:rPr lang="en-GB" dirty="0" smtClean="0"/>
              <a:t>    - </a:t>
            </a:r>
            <a:r>
              <a:rPr lang="en-GB" dirty="0" err="1" smtClean="0"/>
              <a:t>Ansvar</a:t>
            </a:r>
            <a:r>
              <a:rPr lang="en-GB" dirty="0" smtClean="0"/>
              <a:t>, ambition, </a:t>
            </a:r>
            <a:r>
              <a:rPr lang="en-GB" dirty="0" err="1" smtClean="0"/>
              <a:t>förmåga</a:t>
            </a:r>
            <a:r>
              <a:rPr lang="en-GB" dirty="0" smtClean="0"/>
              <a:t>, </a:t>
            </a:r>
            <a:r>
              <a:rPr lang="en-GB" dirty="0" err="1" smtClean="0"/>
              <a:t>attityder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 </a:t>
            </a:r>
            <a:r>
              <a:rPr lang="en-GB" dirty="0" smtClean="0"/>
              <a:t>   - </a:t>
            </a:r>
            <a:r>
              <a:rPr lang="en-GB" dirty="0" err="1" smtClean="0"/>
              <a:t>Strukturer</a:t>
            </a:r>
            <a:r>
              <a:rPr lang="en-GB" dirty="0" smtClean="0"/>
              <a:t>, processer, system</a:t>
            </a:r>
            <a:endParaRPr lang="en-GB" sz="2800" dirty="0" smtClean="0"/>
          </a:p>
          <a:p>
            <a:r>
              <a:rPr lang="en-GB" sz="2800" dirty="0" err="1"/>
              <a:t>Lärosätet</a:t>
            </a:r>
            <a:r>
              <a:rPr lang="en-GB" sz="2800" dirty="0"/>
              <a:t> </a:t>
            </a:r>
            <a:r>
              <a:rPr lang="en-GB" sz="2800" dirty="0" err="1"/>
              <a:t>eller</a:t>
            </a:r>
            <a:r>
              <a:rPr lang="en-GB" sz="2800" dirty="0"/>
              <a:t> “</a:t>
            </a:r>
            <a:r>
              <a:rPr lang="en-GB" sz="2800" dirty="0" err="1"/>
              <a:t>innovationssystemet</a:t>
            </a:r>
            <a:r>
              <a:rPr lang="en-GB" sz="2800" dirty="0"/>
              <a:t>”?</a:t>
            </a:r>
          </a:p>
          <a:p>
            <a:pPr lvl="1"/>
            <a:r>
              <a:rPr lang="en-GB" dirty="0" err="1"/>
              <a:t>Endast</a:t>
            </a:r>
            <a:r>
              <a:rPr lang="en-GB" dirty="0"/>
              <a:t> </a:t>
            </a:r>
            <a:r>
              <a:rPr lang="en-GB" dirty="0" err="1"/>
              <a:t>lärosätets</a:t>
            </a:r>
            <a:r>
              <a:rPr lang="en-GB" dirty="0"/>
              <a:t> </a:t>
            </a:r>
            <a:r>
              <a:rPr lang="en-GB" dirty="0" err="1"/>
              <a:t>interna</a:t>
            </a:r>
            <a:r>
              <a:rPr lang="en-GB" dirty="0"/>
              <a:t> </a:t>
            </a:r>
            <a:r>
              <a:rPr lang="en-GB" dirty="0" err="1"/>
              <a:t>aktiviteter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Lärosätet</a:t>
            </a:r>
            <a:r>
              <a:rPr lang="en-GB" dirty="0"/>
              <a:t> + </a:t>
            </a: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kopplade</a:t>
            </a:r>
            <a:r>
              <a:rPr lang="en-GB" dirty="0"/>
              <a:t> </a:t>
            </a:r>
            <a:r>
              <a:rPr lang="en-GB" dirty="0" err="1"/>
              <a:t>stödstrukturer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inkubatorer</a:t>
            </a:r>
            <a:r>
              <a:rPr lang="en-GB" dirty="0"/>
              <a:t>, VINN-</a:t>
            </a:r>
            <a:r>
              <a:rPr lang="en-GB" dirty="0" err="1"/>
              <a:t>växtprogram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)?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12233"/>
            <a:ext cx="6707088" cy="11430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Uppsalaregionens</a:t>
            </a:r>
            <a:r>
              <a:rPr lang="en-GB" sz="3200" dirty="0" smtClean="0"/>
              <a:t> innovations- </a:t>
            </a:r>
            <a:r>
              <a:rPr lang="en-GB" sz="3200" dirty="0" err="1" smtClean="0"/>
              <a:t>och</a:t>
            </a:r>
            <a:r>
              <a:rPr lang="en-GB" sz="3200" dirty="0" smtClean="0"/>
              <a:t> </a:t>
            </a:r>
            <a:r>
              <a:rPr lang="en-GB" sz="3200" dirty="0" err="1" smtClean="0"/>
              <a:t>samverkansstöd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38178"/>
            <a:ext cx="8500188" cy="4539185"/>
          </a:xfrm>
        </p:spPr>
        <p:txBody>
          <a:bodyPr numCol="2">
            <a:noAutofit/>
          </a:bodyPr>
          <a:lstStyle/>
          <a:p>
            <a:r>
              <a:rPr lang="en-GB" sz="2800" b="1" dirty="0"/>
              <a:t>STUNS</a:t>
            </a:r>
          </a:p>
          <a:p>
            <a:r>
              <a:rPr lang="en-GB" sz="2800" b="1" dirty="0" smtClean="0"/>
              <a:t>Uppsala </a:t>
            </a:r>
            <a:r>
              <a:rPr lang="en-GB" sz="2800" b="1" dirty="0"/>
              <a:t>BIO</a:t>
            </a:r>
          </a:p>
          <a:p>
            <a:r>
              <a:rPr lang="en-GB" sz="2800" dirty="0" smtClean="0"/>
              <a:t>SLU </a:t>
            </a:r>
            <a:r>
              <a:rPr lang="en-GB" sz="2800" dirty="0"/>
              <a:t>Holding</a:t>
            </a:r>
          </a:p>
          <a:p>
            <a:r>
              <a:rPr lang="en-GB" sz="2800" b="1" dirty="0" smtClean="0"/>
              <a:t>Uppsala </a:t>
            </a:r>
            <a:r>
              <a:rPr lang="en-GB" sz="2800" b="1" dirty="0"/>
              <a:t>Innovation Centre</a:t>
            </a:r>
          </a:p>
          <a:p>
            <a:r>
              <a:rPr lang="en-GB" sz="2800" b="1" dirty="0" smtClean="0"/>
              <a:t>UU </a:t>
            </a:r>
            <a:r>
              <a:rPr lang="en-GB" sz="2800" b="1" dirty="0"/>
              <a:t>Innovation</a:t>
            </a:r>
          </a:p>
          <a:p>
            <a:r>
              <a:rPr lang="en-GB" sz="2800" b="1" dirty="0" err="1" smtClean="0"/>
              <a:t>Drivhuset</a:t>
            </a:r>
            <a:endParaRPr lang="en-GB" sz="2800" b="1" dirty="0"/>
          </a:p>
          <a:p>
            <a:r>
              <a:rPr lang="en-GB" sz="2800" b="1" dirty="0" smtClean="0"/>
              <a:t>UUAB Holding</a:t>
            </a:r>
            <a:endParaRPr lang="en-GB" sz="2800" b="1" dirty="0"/>
          </a:p>
          <a:p>
            <a:r>
              <a:rPr lang="en-GB" sz="2800" dirty="0" err="1" smtClean="0"/>
              <a:t>Almi</a:t>
            </a:r>
            <a:endParaRPr lang="en-GB" sz="2800" dirty="0"/>
          </a:p>
          <a:p>
            <a:r>
              <a:rPr lang="en-GB" sz="2800" b="1" dirty="0" err="1" smtClean="0"/>
              <a:t>Forskarpatent</a:t>
            </a:r>
            <a:r>
              <a:rPr lang="en-GB" sz="2800" b="1" dirty="0" smtClean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Uppsala</a:t>
            </a:r>
          </a:p>
          <a:p>
            <a:r>
              <a:rPr lang="en-GB" sz="2800" dirty="0" err="1" smtClean="0"/>
              <a:t>Nyföretagarcentrum</a:t>
            </a:r>
            <a:endParaRPr lang="en-GB" sz="2800" dirty="0"/>
          </a:p>
          <a:p>
            <a:r>
              <a:rPr lang="en-GB" sz="2800" dirty="0" smtClean="0"/>
              <a:t>Innovation </a:t>
            </a:r>
            <a:r>
              <a:rPr lang="en-GB" sz="2800" dirty="0" err="1"/>
              <a:t>Akademiska</a:t>
            </a:r>
            <a:endParaRPr lang="en-GB" sz="2800" dirty="0"/>
          </a:p>
          <a:p>
            <a:r>
              <a:rPr lang="en-GB" sz="2800" dirty="0" smtClean="0"/>
              <a:t>CONNECT </a:t>
            </a:r>
            <a:r>
              <a:rPr lang="en-GB" sz="2800" dirty="0"/>
              <a:t>Uppsala</a:t>
            </a:r>
          </a:p>
          <a:p>
            <a:r>
              <a:rPr lang="en-GB" sz="2800" dirty="0" err="1" smtClean="0"/>
              <a:t>Lokala</a:t>
            </a:r>
            <a:r>
              <a:rPr lang="en-GB" sz="2800" dirty="0" smtClean="0"/>
              <a:t> </a:t>
            </a:r>
            <a:r>
              <a:rPr lang="en-GB" sz="2800" dirty="0" err="1"/>
              <a:t>intressenter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finansiärer</a:t>
            </a:r>
            <a:endParaRPr lang="en-GB" sz="2800" dirty="0"/>
          </a:p>
          <a:p>
            <a:r>
              <a:rPr lang="en-GB" sz="2800" dirty="0" err="1" smtClean="0"/>
              <a:t>Nationella</a:t>
            </a:r>
            <a:r>
              <a:rPr lang="en-GB" sz="2800" dirty="0" smtClean="0"/>
              <a:t> </a:t>
            </a:r>
            <a:r>
              <a:rPr lang="en-GB" sz="2800" dirty="0" err="1"/>
              <a:t>intressenter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finansiärer</a:t>
            </a:r>
            <a:endParaRPr lang="en-GB" sz="2800" dirty="0"/>
          </a:p>
          <a:p>
            <a:r>
              <a:rPr lang="en-GB" sz="2800" dirty="0" err="1" smtClean="0"/>
              <a:t>Näringslivet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55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701925"/>
            <a:ext cx="6707088" cy="11430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Hur</a:t>
            </a:r>
            <a:r>
              <a:rPr lang="en-GB" sz="3200" dirty="0" smtClean="0"/>
              <a:t> </a:t>
            </a:r>
            <a:r>
              <a:rPr lang="en-GB" sz="3200" dirty="0" err="1" smtClean="0"/>
              <a:t>bedöma</a:t>
            </a:r>
            <a:r>
              <a:rPr lang="en-GB" sz="3200" dirty="0" smtClean="0"/>
              <a:t>/</a:t>
            </a:r>
            <a:r>
              <a:rPr lang="en-GB" sz="3200" dirty="0" err="1" smtClean="0"/>
              <a:t>mäta</a:t>
            </a:r>
            <a:r>
              <a:rPr lang="en-GB" sz="3200" dirty="0" smtClean="0"/>
              <a:t>/</a:t>
            </a:r>
            <a:r>
              <a:rPr lang="en-GB" sz="3200" dirty="0" err="1" smtClean="0"/>
              <a:t>värdera</a:t>
            </a:r>
            <a:r>
              <a:rPr lang="en-GB" sz="3200" dirty="0"/>
              <a:t> </a:t>
            </a:r>
            <a:r>
              <a:rPr lang="en-GB" sz="3200" dirty="0" smtClean="0"/>
              <a:t>“</a:t>
            </a:r>
            <a:r>
              <a:rPr lang="en-GB" sz="3200" dirty="0" err="1" smtClean="0"/>
              <a:t>samverkanssystem</a:t>
            </a:r>
            <a:r>
              <a:rPr lang="en-GB" sz="3200" dirty="0" smtClean="0"/>
              <a:t>” </a:t>
            </a:r>
            <a:br>
              <a:rPr lang="en-GB" sz="3200" dirty="0" smtClean="0"/>
            </a:br>
            <a:r>
              <a:rPr lang="en-GB" sz="3200" dirty="0" err="1" smtClean="0"/>
              <a:t>på</a:t>
            </a:r>
            <a:r>
              <a:rPr lang="en-GB" sz="3200" dirty="0" smtClean="0"/>
              <a:t> </a:t>
            </a:r>
            <a:r>
              <a:rPr lang="en-GB" sz="3200" dirty="0" err="1" smtClean="0"/>
              <a:t>lärosätesnivå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30690"/>
            <a:ext cx="8229600" cy="4202105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Vem</a:t>
            </a:r>
            <a:r>
              <a:rPr lang="en-GB" sz="2800" dirty="0" smtClean="0"/>
              <a:t> </a:t>
            </a:r>
            <a:r>
              <a:rPr lang="en-GB" sz="2800" dirty="0" err="1" smtClean="0"/>
              <a:t>ska</a:t>
            </a:r>
            <a:r>
              <a:rPr lang="en-GB" sz="2800" dirty="0" smtClean="0"/>
              <a:t> </a:t>
            </a:r>
            <a:r>
              <a:rPr lang="en-GB" sz="2800" dirty="0" err="1" smtClean="0"/>
              <a:t>utvärdera</a:t>
            </a:r>
            <a:r>
              <a:rPr lang="en-GB" sz="2800" dirty="0" smtClean="0"/>
              <a:t>:</a:t>
            </a:r>
          </a:p>
          <a:p>
            <a:pPr lvl="1"/>
            <a:r>
              <a:rPr lang="en-GB" sz="2800" dirty="0" err="1" smtClean="0"/>
              <a:t>Självvärderingar</a:t>
            </a:r>
            <a:r>
              <a:rPr lang="en-GB" sz="2800" dirty="0" smtClean="0"/>
              <a:t>?</a:t>
            </a:r>
          </a:p>
          <a:p>
            <a:pPr lvl="1"/>
            <a:r>
              <a:rPr lang="en-GB" sz="2800" dirty="0" err="1" smtClean="0"/>
              <a:t>Ssk</a:t>
            </a:r>
            <a:r>
              <a:rPr lang="en-GB" sz="2800" dirty="0" smtClean="0"/>
              <a:t> </a:t>
            </a:r>
            <a:r>
              <a:rPr lang="en-GB" sz="2800" dirty="0" err="1" smtClean="0"/>
              <a:t>myndighet</a:t>
            </a:r>
            <a:r>
              <a:rPr lang="en-GB" sz="2800" dirty="0" smtClean="0"/>
              <a:t>? </a:t>
            </a:r>
            <a:endParaRPr lang="en-GB" sz="2800" dirty="0"/>
          </a:p>
          <a:p>
            <a:pPr lvl="1"/>
            <a:r>
              <a:rPr lang="en-GB" sz="2800" dirty="0" smtClean="0"/>
              <a:t>Peer review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nationell</a:t>
            </a:r>
            <a:r>
              <a:rPr lang="en-GB" sz="2800" dirty="0" smtClean="0"/>
              <a:t>, </a:t>
            </a:r>
            <a:r>
              <a:rPr lang="en-GB" sz="2800" dirty="0" err="1" smtClean="0"/>
              <a:t>internationell</a:t>
            </a:r>
            <a:r>
              <a:rPr lang="en-GB" sz="2800" dirty="0" smtClean="0"/>
              <a:t>)?</a:t>
            </a:r>
          </a:p>
          <a:p>
            <a:r>
              <a:rPr lang="en-GB" sz="2800" dirty="0" smtClean="0"/>
              <a:t>Data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metod</a:t>
            </a:r>
            <a:r>
              <a:rPr lang="en-GB" sz="2800" dirty="0" smtClean="0"/>
              <a:t>:</a:t>
            </a:r>
          </a:p>
          <a:p>
            <a:pPr lvl="1"/>
            <a:r>
              <a:rPr lang="en-GB" sz="2800" dirty="0" err="1" smtClean="0"/>
              <a:t>Indikatorer</a:t>
            </a:r>
            <a:r>
              <a:rPr lang="en-GB" sz="2800" dirty="0"/>
              <a:t>? </a:t>
            </a:r>
            <a:r>
              <a:rPr lang="en-GB" sz="2800" dirty="0" err="1"/>
              <a:t>Nyckeltal</a:t>
            </a:r>
            <a:r>
              <a:rPr lang="en-GB" sz="2800" dirty="0" smtClean="0"/>
              <a:t>?</a:t>
            </a:r>
          </a:p>
          <a:p>
            <a:pPr lvl="1"/>
            <a:r>
              <a:rPr lang="en-GB" sz="2800" dirty="0" err="1" smtClean="0"/>
              <a:t>Kvalitativ</a:t>
            </a:r>
            <a:r>
              <a:rPr lang="en-GB" sz="2800" dirty="0" smtClean="0"/>
              <a:t> “audit”?</a:t>
            </a:r>
          </a:p>
          <a:p>
            <a:pPr lvl="1"/>
            <a:r>
              <a:rPr lang="en-GB" sz="2800" dirty="0" err="1" smtClean="0"/>
              <a:t>Kombination</a:t>
            </a:r>
            <a:r>
              <a:rPr lang="en-GB" sz="2800" dirty="0" smtClean="0"/>
              <a:t>: </a:t>
            </a:r>
            <a:r>
              <a:rPr lang="en-GB" sz="2800" dirty="0" err="1" smtClean="0"/>
              <a:t>nyckeltal</a:t>
            </a:r>
            <a:r>
              <a:rPr lang="en-GB" sz="2800" dirty="0" smtClean="0"/>
              <a:t> + audit </a:t>
            </a:r>
            <a:br>
              <a:rPr lang="en-GB" sz="2800" dirty="0" smtClean="0"/>
            </a:br>
            <a:r>
              <a:rPr lang="en-GB" sz="2800" dirty="0" smtClean="0"/>
              <a:t>= </a:t>
            </a:r>
            <a:r>
              <a:rPr lang="en-GB" sz="2800" dirty="0" err="1" smtClean="0"/>
              <a:t>kvalitativ</a:t>
            </a:r>
            <a:r>
              <a:rPr lang="en-GB" sz="2800" dirty="0" smtClean="0"/>
              <a:t> </a:t>
            </a:r>
            <a:r>
              <a:rPr lang="en-GB" sz="2800" dirty="0" err="1" smtClean="0"/>
              <a:t>helhetsbedömning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1435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26725"/>
            <a:ext cx="6984776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Samverkansaktiviteter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1582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err="1" smtClean="0"/>
              <a:t>Strukturerad</a:t>
            </a:r>
            <a:r>
              <a:rPr lang="en-GB" sz="2800" dirty="0" smtClean="0"/>
              <a:t> match-making:</a:t>
            </a:r>
          </a:p>
          <a:p>
            <a:r>
              <a:rPr lang="en-GB" sz="2800" dirty="0" err="1" smtClean="0"/>
              <a:t>Rigga</a:t>
            </a:r>
            <a:r>
              <a:rPr lang="en-GB" sz="2800" dirty="0" smtClean="0"/>
              <a:t> </a:t>
            </a:r>
            <a:r>
              <a:rPr lang="en-GB" sz="2800" dirty="0" err="1" smtClean="0"/>
              <a:t>möten</a:t>
            </a:r>
            <a:r>
              <a:rPr lang="en-GB" sz="2800" dirty="0"/>
              <a:t>, </a:t>
            </a:r>
            <a:r>
              <a:rPr lang="en-GB" sz="2800" dirty="0" err="1"/>
              <a:t>kombinera</a:t>
            </a:r>
            <a:r>
              <a:rPr lang="en-GB" sz="2800" dirty="0"/>
              <a:t> </a:t>
            </a:r>
            <a:r>
              <a:rPr lang="en-GB" sz="2800" dirty="0" err="1"/>
              <a:t>resurser</a:t>
            </a:r>
            <a:r>
              <a:rPr lang="en-GB" sz="2800" dirty="0"/>
              <a:t>, </a:t>
            </a:r>
            <a:r>
              <a:rPr lang="en-GB" sz="2800" dirty="0" err="1"/>
              <a:t>utveckla</a:t>
            </a:r>
            <a:r>
              <a:rPr lang="en-GB" sz="2800" dirty="0"/>
              <a:t> </a:t>
            </a:r>
            <a:r>
              <a:rPr lang="en-GB" sz="2800" dirty="0" err="1" smtClean="0"/>
              <a:t>relationer</a:t>
            </a:r>
            <a:endParaRPr lang="en-GB" sz="2800" dirty="0"/>
          </a:p>
          <a:p>
            <a:r>
              <a:rPr lang="en-GB" sz="2800" dirty="0" err="1" smtClean="0"/>
              <a:t>Initiera</a:t>
            </a:r>
            <a:r>
              <a:rPr lang="en-GB" sz="2800" dirty="0" smtClean="0"/>
              <a:t> </a:t>
            </a:r>
            <a:r>
              <a:rPr lang="en-GB" sz="2800" dirty="0" err="1" smtClean="0"/>
              <a:t>understödja</a:t>
            </a:r>
            <a:r>
              <a:rPr lang="en-GB" sz="2800" dirty="0" smtClean="0"/>
              <a:t> </a:t>
            </a:r>
            <a:r>
              <a:rPr lang="en-GB" sz="2800" dirty="0" err="1" smtClean="0"/>
              <a:t>gemensamma</a:t>
            </a:r>
            <a:r>
              <a:rPr lang="en-GB" sz="2800" dirty="0" smtClean="0"/>
              <a:t> </a:t>
            </a:r>
            <a:r>
              <a:rPr lang="en-GB" sz="2800" dirty="0" err="1" smtClean="0"/>
              <a:t>projekt</a:t>
            </a:r>
            <a:r>
              <a:rPr lang="en-GB" sz="2800" dirty="0" smtClean="0"/>
              <a:t>, </a:t>
            </a:r>
            <a:r>
              <a:rPr lang="en-GB" sz="2800" dirty="0" err="1" smtClean="0"/>
              <a:t>uppdragsutbildning</a:t>
            </a:r>
            <a:r>
              <a:rPr lang="en-GB" sz="2800" dirty="0" smtClean="0"/>
              <a:t>, </a:t>
            </a:r>
            <a:r>
              <a:rPr lang="en-GB" sz="2800" dirty="0" err="1" smtClean="0"/>
              <a:t>uppdragsforskning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1027" name="Picture 3" descr="C:\Users\jossv300\AppData\Local\Microsoft\Windows\Temporary Internet Files\Content.IE5\9M711OZ3\MP90043926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6350386" y="4962980"/>
            <a:ext cx="2458234" cy="17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10100"/>
            <a:ext cx="6984776" cy="1143000"/>
          </a:xfrm>
        </p:spPr>
        <p:txBody>
          <a:bodyPr>
            <a:normAutofit/>
          </a:bodyPr>
          <a:lstStyle/>
          <a:p>
            <a:r>
              <a:rPr lang="en-GB" dirty="0" err="1"/>
              <a:t>Samverkansaktiviteter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76" y="4470013"/>
            <a:ext cx="2983023" cy="2238362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738" y="16108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Processer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strukturer</a:t>
            </a:r>
            <a:r>
              <a:rPr lang="en-GB" sz="2800" dirty="0" smtClean="0"/>
              <a:t> </a:t>
            </a:r>
            <a:r>
              <a:rPr lang="en-GB" sz="2800" dirty="0" err="1" smtClean="0"/>
              <a:t>som</a:t>
            </a:r>
            <a:r>
              <a:rPr lang="en-GB" sz="2800" dirty="0" smtClean="0"/>
              <a:t> </a:t>
            </a:r>
            <a:r>
              <a:rPr lang="en-GB" sz="2800" dirty="0" err="1" smtClean="0"/>
              <a:t>stimulerar</a:t>
            </a:r>
            <a:r>
              <a:rPr lang="en-GB" sz="2800" dirty="0" smtClean="0"/>
              <a:t> </a:t>
            </a:r>
            <a:r>
              <a:rPr lang="en-GB" sz="2800" dirty="0" err="1" smtClean="0"/>
              <a:t>kunskapsutbyten</a:t>
            </a:r>
            <a:endParaRPr lang="en-GB" sz="2800" dirty="0" smtClean="0"/>
          </a:p>
          <a:p>
            <a:r>
              <a:rPr lang="en-GB" sz="2800" dirty="0" err="1" smtClean="0"/>
              <a:t>Studenter</a:t>
            </a:r>
            <a:r>
              <a:rPr lang="en-GB" sz="2800" dirty="0" smtClean="0"/>
              <a:t>, </a:t>
            </a:r>
            <a:r>
              <a:rPr lang="en-GB" sz="2800" dirty="0" err="1" smtClean="0"/>
              <a:t>doktorander</a:t>
            </a:r>
            <a:r>
              <a:rPr lang="en-GB" sz="2800" dirty="0" smtClean="0"/>
              <a:t> </a:t>
            </a:r>
            <a:r>
              <a:rPr lang="en-GB" sz="2800" dirty="0"/>
              <a:t>(VFU, </a:t>
            </a:r>
            <a:r>
              <a:rPr lang="en-GB" sz="2800" dirty="0" err="1" smtClean="0"/>
              <a:t>examensarbeten</a:t>
            </a:r>
            <a:r>
              <a:rPr lang="en-GB" sz="2800" dirty="0" smtClean="0"/>
              <a:t>, </a:t>
            </a:r>
            <a:r>
              <a:rPr lang="en-GB" sz="2800" dirty="0" err="1" smtClean="0"/>
              <a:t>kontaktdagar</a:t>
            </a:r>
            <a:r>
              <a:rPr lang="en-GB" sz="2800" dirty="0" smtClean="0"/>
              <a:t>, </a:t>
            </a:r>
            <a:r>
              <a:rPr lang="en-GB" sz="2800" dirty="0" err="1" smtClean="0"/>
              <a:t>mentorsprogram</a:t>
            </a:r>
            <a:r>
              <a:rPr lang="en-GB" sz="2800" dirty="0" smtClean="0"/>
              <a:t>) </a:t>
            </a:r>
            <a:endParaRPr lang="en-GB" sz="2800" dirty="0"/>
          </a:p>
          <a:p>
            <a:r>
              <a:rPr lang="en-GB" sz="2800" dirty="0" err="1" smtClean="0"/>
              <a:t>Lärare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forskare</a:t>
            </a:r>
            <a:r>
              <a:rPr lang="en-GB" sz="2800" dirty="0" smtClean="0"/>
              <a:t> (</a:t>
            </a:r>
            <a:r>
              <a:rPr lang="en-GB" sz="2800" dirty="0" err="1" smtClean="0"/>
              <a:t>adjungeringar</a:t>
            </a:r>
            <a:r>
              <a:rPr lang="en-GB" sz="2800" dirty="0" smtClean="0"/>
              <a:t>, </a:t>
            </a:r>
            <a:r>
              <a:rPr lang="en-GB" sz="2800" dirty="0" err="1" smtClean="0"/>
              <a:t>utbytesprogram</a:t>
            </a:r>
            <a:r>
              <a:rPr lang="en-GB" sz="2800" dirty="0" smtClean="0"/>
              <a:t>) </a:t>
            </a:r>
          </a:p>
          <a:p>
            <a:r>
              <a:rPr lang="en-GB" sz="2800" dirty="0" err="1" smtClean="0"/>
              <a:t>Strukturerad</a:t>
            </a:r>
            <a:r>
              <a:rPr lang="en-GB" sz="2800" dirty="0" smtClean="0"/>
              <a:t> friend- </a:t>
            </a:r>
            <a:r>
              <a:rPr lang="en-GB" sz="2800" dirty="0" err="1" smtClean="0"/>
              <a:t>och</a:t>
            </a:r>
            <a:r>
              <a:rPr lang="en-GB" sz="2800" dirty="0" smtClean="0"/>
              <a:t> fundraising</a:t>
            </a:r>
          </a:p>
          <a:p>
            <a:r>
              <a:rPr lang="en-GB" sz="2800" dirty="0" err="1" smtClean="0"/>
              <a:t>Organiserade</a:t>
            </a:r>
            <a:r>
              <a:rPr lang="en-GB" sz="2800" dirty="0" smtClean="0"/>
              <a:t> </a:t>
            </a:r>
            <a:r>
              <a:rPr lang="en-GB" sz="2800" dirty="0" err="1" smtClean="0"/>
              <a:t>alumnprogram</a:t>
            </a:r>
            <a:endParaRPr lang="en-GB" sz="2800" dirty="0" smtClean="0"/>
          </a:p>
          <a:p>
            <a:r>
              <a:rPr lang="en-GB" sz="2800" dirty="0" err="1" smtClean="0"/>
              <a:t>Externa</a:t>
            </a:r>
            <a:r>
              <a:rPr lang="en-GB" sz="2800" dirty="0" smtClean="0"/>
              <a:t> advisory boards</a:t>
            </a:r>
          </a:p>
        </p:txBody>
      </p:sp>
    </p:spTree>
    <p:extLst>
      <p:ext uri="{BB962C8B-B14F-4D97-AF65-F5344CB8AC3E}">
        <p14:creationId xmlns:p14="http://schemas.microsoft.com/office/powerpoint/2010/main" val="41005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635625" y="2404750"/>
            <a:ext cx="3505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10100"/>
            <a:ext cx="6984776" cy="1143000"/>
          </a:xfrm>
        </p:spPr>
        <p:txBody>
          <a:bodyPr>
            <a:normAutofit/>
          </a:bodyPr>
          <a:lstStyle/>
          <a:p>
            <a:r>
              <a:rPr lang="en-GB" dirty="0" err="1"/>
              <a:t>Samverkansaktiviteter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4584" y="15694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 smtClean="0"/>
              <a:t>Kommersialiseringsstöd</a:t>
            </a:r>
            <a:endParaRPr lang="en-GB" sz="2800" dirty="0" smtClean="0"/>
          </a:p>
          <a:p>
            <a:r>
              <a:rPr lang="en-GB" sz="2800" dirty="0" err="1"/>
              <a:t>Patentrådgivning</a:t>
            </a:r>
            <a:endParaRPr lang="en-GB" sz="2800" dirty="0"/>
          </a:p>
          <a:p>
            <a:r>
              <a:rPr lang="en-GB" sz="2800" dirty="0" err="1" smtClean="0"/>
              <a:t>Kommersiell</a:t>
            </a:r>
            <a:r>
              <a:rPr lang="en-GB" sz="2800" dirty="0" smtClean="0"/>
              <a:t> </a:t>
            </a:r>
            <a:r>
              <a:rPr lang="en-GB" sz="2800" dirty="0" err="1" smtClean="0"/>
              <a:t>verifiering</a:t>
            </a:r>
            <a:endParaRPr lang="en-GB" sz="2800" dirty="0"/>
          </a:p>
          <a:p>
            <a:r>
              <a:rPr lang="en-GB" sz="2800" dirty="0" err="1" smtClean="0"/>
              <a:t>Företagsstart</a:t>
            </a:r>
            <a:r>
              <a:rPr lang="en-GB" sz="2800" dirty="0"/>
              <a:t> </a:t>
            </a:r>
            <a:r>
              <a:rPr lang="en-GB" sz="2800" dirty="0" smtClean="0"/>
              <a:t>/ </a:t>
            </a:r>
            <a:r>
              <a:rPr lang="en-GB" sz="2800" dirty="0" err="1"/>
              <a:t>Licensiering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dirty="0" err="1" smtClean="0"/>
              <a:t>Individuella</a:t>
            </a:r>
            <a:r>
              <a:rPr lang="en-GB" sz="2800" dirty="0" smtClean="0"/>
              <a:t> </a:t>
            </a:r>
            <a:r>
              <a:rPr lang="en-GB" sz="2800" dirty="0" err="1" smtClean="0"/>
              <a:t>aktiviteter</a:t>
            </a:r>
            <a:endParaRPr lang="en-GB" sz="2800" dirty="0"/>
          </a:p>
          <a:p>
            <a:r>
              <a:rPr lang="en-GB" sz="2800" dirty="0" err="1" smtClean="0"/>
              <a:t>Bisysslor</a:t>
            </a:r>
            <a:r>
              <a:rPr lang="en-GB" sz="2800" dirty="0" smtClean="0"/>
              <a:t> (</a:t>
            </a:r>
            <a:r>
              <a:rPr lang="en-GB" sz="2800" dirty="0" err="1" smtClean="0"/>
              <a:t>expertuppdrag</a:t>
            </a:r>
            <a:r>
              <a:rPr lang="en-GB" sz="2800" dirty="0" smtClean="0"/>
              <a:t>)</a:t>
            </a:r>
          </a:p>
          <a:p>
            <a:r>
              <a:rPr lang="en-GB" sz="2800" dirty="0" err="1" smtClean="0"/>
              <a:t>Populärvetenskap</a:t>
            </a:r>
            <a:endParaRPr lang="en-GB" sz="2800" dirty="0" smtClean="0"/>
          </a:p>
          <a:p>
            <a:r>
              <a:rPr lang="en-GB" sz="2800" dirty="0" err="1" smtClean="0"/>
              <a:t>Incitament</a:t>
            </a:r>
            <a:endParaRPr lang="en-GB" sz="2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6" y="4039986"/>
            <a:ext cx="2962000" cy="246757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977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740</TotalTime>
  <Words>550</Words>
  <Application>Microsoft Office PowerPoint</Application>
  <PresentationFormat>Bildspel på skärmen (4:3)</PresentationFormat>
  <Paragraphs>133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Universitetets mall</vt:lpstr>
      <vt:lpstr>Hur samverkan borde bedömas – och lite om hur vi arbetar i Uppsala tillsammans med andra lärosäten …  Anders Malmberg Prorektor, UU</vt:lpstr>
      <vt:lpstr>Svensk kontext:  Regeringen vill stimulera både forskningskvalitet och nyttiggörande</vt:lpstr>
      <vt:lpstr>Principiell utgångspunkt: </vt:lpstr>
      <vt:lpstr> Vad menas med att ett lärosäte är duktigt på samverkan / nyttigörande?</vt:lpstr>
      <vt:lpstr>Uppsalaregionens innovations- och samverkansstöd</vt:lpstr>
      <vt:lpstr>Hur bedöma/mäta/värdera “samverkanssystem”  på lärosätesnivå?</vt:lpstr>
      <vt:lpstr>Samverkansaktiviteter</vt:lpstr>
      <vt:lpstr>Samverkansaktiviteter</vt:lpstr>
      <vt:lpstr>Samverkansaktiviteter</vt:lpstr>
      <vt:lpstr>Tre goda samverkansexempel med koppling till UU</vt:lpstr>
      <vt:lpstr>PowerPoint-presentation</vt:lpstr>
      <vt:lpstr>PowerPoint-presentation</vt:lpstr>
      <vt:lpstr>PowerPoint-presentation</vt:lpstr>
      <vt:lpstr>PowerPoint-presentation</vt:lpstr>
      <vt:lpstr>Nästa steg: Step-Up</vt:lpstr>
      <vt:lpstr>Bredare ansats:  Kunskapsutbyte och Lärande om Strategisk Samverkan (KLOSS ) </vt:lpstr>
      <vt:lpstr>Strategisk samverkan enligt KLOSS </vt:lpstr>
      <vt:lpstr>Inspel i fördelningsmodellfrågan</vt:lpstr>
    </vt:vector>
  </TitlesOfParts>
  <Company>Uppsala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Malmberg</dc:creator>
  <cp:lastModifiedBy>Laila Abdallah (Sveriges Ingenjörer)</cp:lastModifiedBy>
  <cp:revision>118</cp:revision>
  <dcterms:created xsi:type="dcterms:W3CDTF">2013-08-29T09:38:43Z</dcterms:created>
  <dcterms:modified xsi:type="dcterms:W3CDTF">2014-03-05T10:41:08Z</dcterms:modified>
</cp:coreProperties>
</file>