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671" r:id="rId3"/>
    <p:sldId id="692" r:id="rId4"/>
    <p:sldId id="696" r:id="rId5"/>
    <p:sldId id="686" r:id="rId6"/>
    <p:sldId id="674" r:id="rId7"/>
    <p:sldId id="694" r:id="rId8"/>
  </p:sldIdLst>
  <p:sldSz cx="9144000" cy="6858000" type="screen4x3"/>
  <p:notesSz cx="6797675" cy="9928225"/>
  <p:defaultTextStyle>
    <a:defPPr>
      <a:defRPr lang="sv-SE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issi Billgren Askwall" initials="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8000"/>
    <a:srgbClr val="FFE600"/>
    <a:srgbClr val="FFFF66"/>
    <a:srgbClr val="F26522"/>
    <a:srgbClr val="F29526"/>
    <a:srgbClr val="F7964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46F890A9-2807-4EBB-B81D-B2AA78EC7F39}" styleName="Mörkt format 2 - Dekorfärg 5/Dekorfärg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6D9F66E-5EB9-4882-86FB-DCBF35E3C3E4}" styleName="Mellanmörkt format 4 - Dekorfärg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AF606853-7671-496A-8E4F-DF71F8EC918B}" styleName="Mörkt format 1 - Dekorfärg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 autoAdjust="0"/>
    <p:restoredTop sz="91202" autoAdjust="0"/>
  </p:normalViewPr>
  <p:slideViewPr>
    <p:cSldViewPr snapToObjects="1">
      <p:cViewPr>
        <p:scale>
          <a:sx n="100" d="100"/>
          <a:sy n="100" d="100"/>
        </p:scale>
        <p:origin x="-1860" y="-150"/>
      </p:cViewPr>
      <p:guideLst>
        <p:guide orient="horz" pos="4117"/>
        <p:guide pos="576"/>
      </p:guideLst>
    </p:cSldViewPr>
  </p:slideViewPr>
  <p:outlineViewPr>
    <p:cViewPr>
      <p:scale>
        <a:sx n="100" d="100"/>
        <a:sy n="100" d="100"/>
      </p:scale>
      <p:origin x="0" y="5388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76" d="100"/>
          <a:sy n="76" d="100"/>
        </p:scale>
        <p:origin x="-3282" y="-108"/>
      </p:cViewPr>
      <p:guideLst>
        <p:guide orient="horz" pos="3126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AF34A7CC-E39E-48C4-AFF8-305C2FAD443C}" type="datetimeFigureOut">
              <a:rPr lang="sv-SE"/>
              <a:pPr>
                <a:defRPr/>
              </a:pPr>
              <a:t>2014-03-04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671"/>
            <a:ext cx="2946400" cy="49696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9671"/>
            <a:ext cx="2946400" cy="49696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BB02BBE-C6CD-44E5-B1AF-8F877096993E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361470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3CBBB9FC-BB37-4311-91F4-A3C0796323A8}" type="datetimeFigureOut">
              <a:rPr lang="sv-SE"/>
              <a:pPr>
                <a:defRPr/>
              </a:pPr>
              <a:t>2014-03-04</a:t>
            </a:fld>
            <a:endParaRPr lang="sv-S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sv-SE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5629"/>
            <a:ext cx="5438775" cy="44679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sv-SE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671"/>
            <a:ext cx="2946400" cy="49696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671"/>
            <a:ext cx="2946400" cy="49696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3BFBD7E-1B68-4B23-B433-1BB07ADECD54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937206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sv-SE" smtClean="0"/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C48125F-E534-4B30-85D5-7F061227276B}" type="slidenum">
              <a:rPr lang="sv-S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sv-SE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3BFBD7E-1B68-4B23-B433-1BB07ADECD54}" type="slidenum">
              <a:rPr lang="sv-SE" smtClean="0"/>
              <a:pPr>
                <a:defRPr/>
              </a:pPr>
              <a:t>2</a:t>
            </a:fld>
            <a:endParaRPr lang="sv-S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3BFBD7E-1B68-4B23-B433-1BB07ADECD54}" type="slidenum">
              <a:rPr lang="sv-SE" smtClean="0"/>
              <a:pPr>
                <a:defRPr/>
              </a:pPr>
              <a:t>3</a:t>
            </a:fld>
            <a:endParaRPr lang="sv-SE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3BFBD7E-1B68-4B23-B433-1BB07ADECD54}" type="slidenum">
              <a:rPr lang="sv-SE" smtClean="0"/>
              <a:pPr>
                <a:defRPr/>
              </a:pPr>
              <a:t>4</a:t>
            </a:fld>
            <a:endParaRPr lang="sv-SE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3BFBD7E-1B68-4B23-B433-1BB07ADECD54}" type="slidenum">
              <a:rPr lang="sv-SE" smtClean="0"/>
              <a:pPr>
                <a:defRPr/>
              </a:pPr>
              <a:t>5</a:t>
            </a:fld>
            <a:endParaRPr lang="sv-SE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sv-SE" dirty="0" smtClean="0"/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C48125F-E534-4B30-85D5-7F061227276B}" type="slidenum">
              <a:rPr lang="sv-S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sv-SE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sv-SE" smtClean="0"/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C48125F-E534-4B30-85D5-7F061227276B}" type="slidenum">
              <a:rPr lang="sv-S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sv-SE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9C2A31-E065-43A6-9DD7-D48C452D5B15}" type="datetime1">
              <a:rPr lang="sv-SE" smtClean="0"/>
              <a:pPr>
                <a:defRPr/>
              </a:pPr>
              <a:t>2014-03-04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1C52CA-1669-4D87-945A-D870531914EF}" type="slidenum">
              <a:rPr lang="sv-SE"/>
              <a:pPr>
                <a:defRPr/>
              </a:pPr>
              <a:t>‹#›</a:t>
            </a:fld>
            <a:endParaRPr lang="sv-SE" dirty="0"/>
          </a:p>
        </p:txBody>
      </p:sp>
      <p:pic>
        <p:nvPicPr>
          <p:cNvPr id="7" name="Bildobjekt 6" descr="VA-logotyp2012-centrerad-negativ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683915" y="5571031"/>
            <a:ext cx="1136350" cy="97953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C0BC1F-89FE-453C-A8F2-44BA470C5CEA}" type="datetime1">
              <a:rPr lang="sv-SE" smtClean="0"/>
              <a:pPr>
                <a:defRPr/>
              </a:pPr>
              <a:t>2014-03-04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57BDB3-F442-49AD-A64F-AA9DA34FF237}" type="slidenum">
              <a:rPr lang="sv-SE"/>
              <a:pPr>
                <a:defRPr/>
              </a:pPr>
              <a:t>‹#›</a:t>
            </a:fld>
            <a:endParaRPr lang="sv-SE"/>
          </a:p>
        </p:txBody>
      </p:sp>
      <p:pic>
        <p:nvPicPr>
          <p:cNvPr id="7" name="Bildobjekt 6" descr="VA-logotyp2012-centrerad-negativ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683915" y="5571031"/>
            <a:ext cx="1136350" cy="97953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33C1AE-2FBD-48C3-9D74-056D07131CEE}" type="datetime1">
              <a:rPr lang="sv-SE" smtClean="0"/>
              <a:pPr>
                <a:defRPr/>
              </a:pPr>
              <a:t>2014-03-04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D1748F-2296-4F60-B8C9-862A418D5A92}" type="slidenum">
              <a:rPr lang="sv-SE"/>
              <a:pPr>
                <a:defRPr/>
              </a:pPr>
              <a:t>‹#›</a:t>
            </a:fld>
            <a:endParaRPr lang="sv-SE"/>
          </a:p>
        </p:txBody>
      </p:sp>
      <p:pic>
        <p:nvPicPr>
          <p:cNvPr id="7" name="Bildobjekt 6" descr="VA-logotyp2012-centrerad-negativ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683915" y="5571031"/>
            <a:ext cx="1136350" cy="97953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162851-97EB-4EB6-941E-798F058E1033}" type="datetime1">
              <a:rPr lang="sv-SE" smtClean="0"/>
              <a:pPr>
                <a:defRPr/>
              </a:pPr>
              <a:t>2014-03-04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6826672" y="648454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898FE6-6919-4794-BB64-3C280D9F9969}" type="slidenum">
              <a:rPr lang="sv-SE"/>
              <a:pPr>
                <a:defRPr/>
              </a:pPr>
              <a:t>‹#›</a:t>
            </a:fld>
            <a:endParaRPr lang="sv-SE" dirty="0"/>
          </a:p>
        </p:txBody>
      </p:sp>
      <p:pic>
        <p:nvPicPr>
          <p:cNvPr id="7" name="Bildobjekt 6" descr="VA-logotyp2012-centrerad-negativ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683915" y="5571031"/>
            <a:ext cx="1136350" cy="97953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5DF2A7-2683-4796-9FCF-84F178E73228}" type="datetime1">
              <a:rPr lang="sv-SE" smtClean="0"/>
              <a:pPr>
                <a:defRPr/>
              </a:pPr>
              <a:t>2014-03-04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8A83DE-0B1E-4B2F-96D3-F76E34D49921}" type="slidenum">
              <a:rPr lang="sv-SE"/>
              <a:pPr>
                <a:defRPr/>
              </a:pPr>
              <a:t>‹#›</a:t>
            </a:fld>
            <a:endParaRPr lang="sv-SE"/>
          </a:p>
        </p:txBody>
      </p:sp>
      <p:pic>
        <p:nvPicPr>
          <p:cNvPr id="7" name="Bildobjekt 6" descr="VA-logotyp2012-centrerad-negativ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683915" y="5571031"/>
            <a:ext cx="1136350" cy="97953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A9CCEE-9BCC-499A-BEE1-DE9BC870D8D5}" type="datetime1">
              <a:rPr lang="sv-SE" smtClean="0"/>
              <a:pPr>
                <a:defRPr/>
              </a:pPr>
              <a:t>2014-03-04</a:t>
            </a:fld>
            <a:endParaRPr lang="sv-SE"/>
          </a:p>
        </p:txBody>
      </p:sp>
      <p:sp>
        <p:nvSpPr>
          <p:cNvPr id="6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340003-78BF-42B0-AB81-5D891C8DE7B6}" type="slidenum">
              <a:rPr lang="sv-SE"/>
              <a:pPr>
                <a:defRPr/>
              </a:pPr>
              <a:t>‹#›</a:t>
            </a:fld>
            <a:endParaRPr lang="sv-SE"/>
          </a:p>
        </p:txBody>
      </p:sp>
      <p:sp>
        <p:nvSpPr>
          <p:cNvPr id="8" name="Platshållare för datum 3"/>
          <p:cNvSpPr txBox="1">
            <a:spLocks/>
          </p:cNvSpPr>
          <p:nvPr userDrawn="1"/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b="0" i="0">
                <a:solidFill>
                  <a:schemeClr val="tx1">
                    <a:tint val="75000"/>
                  </a:schemeClr>
                </a:solidFill>
                <a:latin typeface="Garamond"/>
                <a:cs typeface="Garamond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Garamond"/>
                <a:ea typeface="+mn-ea"/>
                <a:cs typeface="Garamond"/>
              </a:rPr>
              <a:t>VA-rapport 2010:1</a:t>
            </a:r>
            <a:endParaRPr kumimoji="0" lang="sv-SE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Garamond"/>
              <a:ea typeface="+mn-ea"/>
              <a:cs typeface="Garamond"/>
            </a:endParaRPr>
          </a:p>
        </p:txBody>
      </p:sp>
      <p:pic>
        <p:nvPicPr>
          <p:cNvPr id="9" name="Bildobjekt 8" descr="VA-logotyp2012-centrerad-negativ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683915" y="5571031"/>
            <a:ext cx="1136350" cy="97953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B5E1EF-AC94-40B1-9B7A-FEBCD34BA32B}" type="datetime1">
              <a:rPr lang="sv-SE" smtClean="0"/>
              <a:pPr>
                <a:defRPr/>
              </a:pPr>
              <a:t>2014-03-04</a:t>
            </a:fld>
            <a:endParaRPr lang="sv-SE"/>
          </a:p>
        </p:txBody>
      </p:sp>
      <p:sp>
        <p:nvSpPr>
          <p:cNvPr id="8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9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AEC784-157C-4B38-A322-308370F8D9FC}" type="slidenum">
              <a:rPr lang="sv-SE"/>
              <a:pPr>
                <a:defRPr/>
              </a:pPr>
              <a:t>‹#›</a:t>
            </a:fld>
            <a:endParaRPr lang="sv-SE"/>
          </a:p>
        </p:txBody>
      </p:sp>
      <p:pic>
        <p:nvPicPr>
          <p:cNvPr id="10" name="Bildobjekt 9" descr="VA-logotyp2012-centrerad-negativ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683915" y="5571031"/>
            <a:ext cx="1136350" cy="97953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8095EE-E97D-4871-A61F-C21A9CEA65AF}" type="datetime1">
              <a:rPr lang="sv-SE" smtClean="0"/>
              <a:pPr>
                <a:defRPr/>
              </a:pPr>
              <a:t>2014-03-04</a:t>
            </a:fld>
            <a:endParaRPr lang="sv-SE"/>
          </a:p>
        </p:txBody>
      </p:sp>
      <p:sp>
        <p:nvSpPr>
          <p:cNvPr id="4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08CC92-865C-4A8D-8416-6090860D47D3}" type="slidenum">
              <a:rPr lang="sv-SE"/>
              <a:pPr>
                <a:defRPr/>
              </a:pPr>
              <a:t>‹#›</a:t>
            </a:fld>
            <a:endParaRPr lang="sv-SE"/>
          </a:p>
        </p:txBody>
      </p:sp>
      <p:pic>
        <p:nvPicPr>
          <p:cNvPr id="6" name="Bildobjekt 5" descr="VA-logotyp2012-centrerad-negativ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683915" y="5571031"/>
            <a:ext cx="1136350" cy="97953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A3852F-ECF6-413B-A637-5F088B0EF609}" type="datetime1">
              <a:rPr lang="sv-SE" smtClean="0"/>
              <a:pPr>
                <a:defRPr/>
              </a:pPr>
              <a:t>2014-03-04</a:t>
            </a:fld>
            <a:endParaRPr lang="sv-SE"/>
          </a:p>
        </p:txBody>
      </p:sp>
      <p:sp>
        <p:nvSpPr>
          <p:cNvPr id="3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4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21E1BD-E322-4A62-80CE-A2A078C6E8F1}" type="slidenum">
              <a:rPr lang="sv-SE"/>
              <a:pPr>
                <a:defRPr/>
              </a:pPr>
              <a:t>‹#›</a:t>
            </a:fld>
            <a:endParaRPr lang="sv-SE"/>
          </a:p>
        </p:txBody>
      </p:sp>
      <p:pic>
        <p:nvPicPr>
          <p:cNvPr id="5" name="Bildobjekt 4" descr="VA-logotyp2012-centrerad-negativ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683915" y="5571031"/>
            <a:ext cx="1136350" cy="97953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970EBD-D3DF-4C0D-AB9E-371C73ED7E5F}" type="datetime1">
              <a:rPr lang="sv-SE" smtClean="0"/>
              <a:pPr>
                <a:defRPr/>
              </a:pPr>
              <a:t>2014-03-04</a:t>
            </a:fld>
            <a:endParaRPr lang="sv-SE"/>
          </a:p>
        </p:txBody>
      </p:sp>
      <p:sp>
        <p:nvSpPr>
          <p:cNvPr id="6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33FF76-783F-4E19-85D0-D82C9DAA162A}" type="slidenum">
              <a:rPr lang="sv-SE"/>
              <a:pPr>
                <a:defRPr/>
              </a:pPr>
              <a:t>‹#›</a:t>
            </a:fld>
            <a:endParaRPr lang="sv-SE"/>
          </a:p>
        </p:txBody>
      </p:sp>
      <p:pic>
        <p:nvPicPr>
          <p:cNvPr id="8" name="Bildobjekt 7" descr="VA-logotyp2012-centrerad-negativ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683915" y="5571031"/>
            <a:ext cx="1136350" cy="97953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v-SE" noProof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9A73FF-623E-477B-93DC-5093C1DA761A}" type="datetime1">
              <a:rPr lang="sv-SE" smtClean="0"/>
              <a:pPr>
                <a:defRPr/>
              </a:pPr>
              <a:t>2014-03-04</a:t>
            </a:fld>
            <a:endParaRPr lang="sv-SE"/>
          </a:p>
        </p:txBody>
      </p:sp>
      <p:sp>
        <p:nvSpPr>
          <p:cNvPr id="6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DF41FA-BB39-4C2B-9E24-9328205CEDF3}" type="slidenum">
              <a:rPr lang="sv-SE"/>
              <a:pPr>
                <a:defRPr/>
              </a:pPr>
              <a:t>‹#›</a:t>
            </a:fld>
            <a:endParaRPr lang="sv-SE"/>
          </a:p>
        </p:txBody>
      </p:sp>
      <p:pic>
        <p:nvPicPr>
          <p:cNvPr id="8" name="Bildobjekt 7" descr="VA-logotyp2012-centrerad-negativ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683915" y="5571031"/>
            <a:ext cx="1136350" cy="979534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Platshållare för rubrik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Klicka här för att ändra format</a:t>
            </a:r>
          </a:p>
        </p:txBody>
      </p:sp>
      <p:sp>
        <p:nvSpPr>
          <p:cNvPr id="1027" name="Platshållare för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347147E-76D0-4536-9645-E5D3DC5174C8}" type="slidenum">
              <a:rPr lang="sv-SE"/>
              <a:pPr>
                <a:defRPr/>
              </a:pPr>
              <a:t>‹#›</a:t>
            </a:fld>
            <a:endParaRPr lang="sv-SE" dirty="0"/>
          </a:p>
        </p:txBody>
      </p:sp>
      <p:pic>
        <p:nvPicPr>
          <p:cNvPr id="9" name="Bildobjekt 8" descr="VA-logotyp2012-centrerad-negativ.png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7683915" y="5571031"/>
            <a:ext cx="1136350" cy="979534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ruta 4"/>
          <p:cNvSpPr txBox="1">
            <a:spLocks noChangeArrowheads="1"/>
          </p:cNvSpPr>
          <p:nvPr/>
        </p:nvSpPr>
        <p:spPr bwMode="auto">
          <a:xfrm>
            <a:off x="0" y="4005064"/>
            <a:ext cx="9144000" cy="2185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sv-SE" sz="4000" b="1" dirty="0" smtClean="0">
                <a:solidFill>
                  <a:srgbClr val="FFE600"/>
                </a:solidFill>
                <a:latin typeface="Arial"/>
                <a:cs typeface="Arial"/>
              </a:rPr>
              <a:t>Samverkan – en bred sak!</a:t>
            </a:r>
            <a:endParaRPr lang="sv-SE" sz="2400" b="1" dirty="0" smtClean="0">
              <a:solidFill>
                <a:schemeClr val="bg1"/>
              </a:solidFill>
              <a:latin typeface="Arial"/>
              <a:cs typeface="Arial"/>
            </a:endParaRPr>
          </a:p>
          <a:p>
            <a:pPr algn="ctr"/>
            <a:endParaRPr lang="sv-SE" sz="2400" b="1" i="1" dirty="0" smtClean="0">
              <a:solidFill>
                <a:schemeClr val="bg1"/>
              </a:solidFill>
              <a:latin typeface="Arial"/>
              <a:cs typeface="Arial"/>
            </a:endParaRPr>
          </a:p>
          <a:p>
            <a:pPr algn="ctr"/>
            <a:r>
              <a:rPr lang="sv-SE" sz="2400" b="1" i="1" dirty="0" smtClean="0">
                <a:solidFill>
                  <a:schemeClr val="bg1"/>
                </a:solidFill>
                <a:latin typeface="Arial"/>
                <a:cs typeface="Arial"/>
              </a:rPr>
              <a:t>5 mars 2014</a:t>
            </a:r>
          </a:p>
          <a:p>
            <a:pPr algn="ctr"/>
            <a:endParaRPr lang="sv-SE" sz="2400" b="1" dirty="0">
              <a:solidFill>
                <a:schemeClr val="bg1"/>
              </a:solidFill>
              <a:latin typeface="Arial"/>
              <a:cs typeface="Arial"/>
            </a:endParaRPr>
          </a:p>
          <a:p>
            <a:pPr algn="ctr"/>
            <a:r>
              <a:rPr lang="sv-SE" sz="2400" b="1" dirty="0" smtClean="0">
                <a:solidFill>
                  <a:schemeClr val="bg1"/>
                </a:solidFill>
                <a:latin typeface="Arial"/>
                <a:cs typeface="Arial"/>
              </a:rPr>
              <a:t>Maria Lindholm</a:t>
            </a:r>
          </a:p>
        </p:txBody>
      </p:sp>
      <p:pic>
        <p:nvPicPr>
          <p:cNvPr id="7" name="Bildobjekt 6" descr="VA-logotyp2012-centrerad-negativ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29000" y="1628800"/>
            <a:ext cx="2279350" cy="196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sv-SE" sz="3200" b="1" dirty="0" smtClean="0">
                <a:solidFill>
                  <a:srgbClr val="FFE600"/>
                </a:solidFill>
                <a:latin typeface="Arial Bold"/>
                <a:cs typeface="Arial Bold"/>
              </a:rPr>
              <a:t>Bakgrund</a:t>
            </a:r>
            <a:endParaRPr lang="sv-SE" sz="3200" b="1" dirty="0">
              <a:solidFill>
                <a:srgbClr val="FFE600"/>
              </a:solidFill>
              <a:latin typeface="Arial Bold"/>
              <a:cs typeface="Arial Bold"/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137789"/>
          </a:xfrm>
        </p:spPr>
        <p:txBody>
          <a:bodyPr/>
          <a:lstStyle/>
          <a:p>
            <a:r>
              <a:rPr lang="sv-SE" sz="2800" dirty="0" smtClean="0">
                <a:solidFill>
                  <a:srgbClr val="FFFFFF"/>
                </a:solidFill>
                <a:latin typeface="Arial"/>
                <a:cs typeface="Arial"/>
              </a:rPr>
              <a:t>Vikten av att samverkan synliggörs och premieras</a:t>
            </a:r>
          </a:p>
          <a:p>
            <a:r>
              <a:rPr lang="sv-SE" sz="2800" dirty="0" smtClean="0">
                <a:solidFill>
                  <a:srgbClr val="FFFFFF"/>
                </a:solidFill>
                <a:latin typeface="Arial"/>
                <a:cs typeface="Arial"/>
              </a:rPr>
              <a:t>Högt på dagordningen: regeringsuppdragen</a:t>
            </a:r>
          </a:p>
          <a:p>
            <a:r>
              <a:rPr lang="sv-SE" sz="2800" dirty="0" smtClean="0">
                <a:solidFill>
                  <a:srgbClr val="FFFFFF"/>
                </a:solidFill>
                <a:latin typeface="Arial"/>
                <a:cs typeface="Arial"/>
              </a:rPr>
              <a:t>Flera andra uppdrag </a:t>
            </a:r>
            <a:r>
              <a:rPr lang="sv-SE" sz="2800" dirty="0">
                <a:solidFill>
                  <a:srgbClr val="FFFFFF"/>
                </a:solidFill>
                <a:latin typeface="Arial"/>
                <a:cs typeface="Arial"/>
              </a:rPr>
              <a:t>och </a:t>
            </a:r>
            <a:r>
              <a:rPr lang="sv-SE" sz="2800" dirty="0" smtClean="0">
                <a:solidFill>
                  <a:srgbClr val="FFFFFF"/>
                </a:solidFill>
                <a:latin typeface="Arial"/>
                <a:cs typeface="Arial"/>
              </a:rPr>
              <a:t>initiativ</a:t>
            </a:r>
          </a:p>
          <a:p>
            <a:r>
              <a:rPr lang="sv-SE" sz="2800" dirty="0">
                <a:solidFill>
                  <a:srgbClr val="FFFFFF"/>
                </a:solidFill>
                <a:latin typeface="Arial"/>
                <a:cs typeface="Arial"/>
              </a:rPr>
              <a:t>Underlag till Flodströms utredning</a:t>
            </a:r>
          </a:p>
          <a:p>
            <a:r>
              <a:rPr lang="sv-SE" sz="2800" dirty="0" smtClean="0">
                <a:solidFill>
                  <a:srgbClr val="FFFFFF"/>
                </a:solidFill>
                <a:latin typeface="Arial"/>
                <a:cs typeface="Arial"/>
              </a:rPr>
              <a:t>Dialogseminarium i Almedalen</a:t>
            </a:r>
          </a:p>
          <a:p>
            <a:pPr marL="0" indent="0">
              <a:buNone/>
            </a:pPr>
            <a:endParaRPr lang="sv-SE" sz="2800" dirty="0" smtClean="0">
              <a:solidFill>
                <a:srgbClr val="FFFFFF"/>
              </a:solidFill>
              <a:latin typeface="Arial"/>
              <a:cs typeface="Arial"/>
            </a:endParaRPr>
          </a:p>
        </p:txBody>
      </p:sp>
      <p:pic>
        <p:nvPicPr>
          <p:cNvPr id="6" name="Bildobjekt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32240" y="3555728"/>
            <a:ext cx="2114998" cy="29948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8573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sv-SE" sz="3200" b="1" dirty="0" smtClean="0">
                <a:solidFill>
                  <a:srgbClr val="FFE600"/>
                </a:solidFill>
                <a:latin typeface="Arial Bold"/>
                <a:cs typeface="Arial Bold"/>
              </a:rPr>
              <a:t>Utmaningar med samverkansindikatorer</a:t>
            </a:r>
            <a:endParaRPr lang="sv-SE" sz="3200" b="1" dirty="0">
              <a:solidFill>
                <a:srgbClr val="FFE600"/>
              </a:solidFill>
              <a:latin typeface="Arial Bold"/>
              <a:cs typeface="Arial Bold"/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412776"/>
            <a:ext cx="7859216" cy="4824536"/>
          </a:xfrm>
        </p:spPr>
        <p:txBody>
          <a:bodyPr/>
          <a:lstStyle/>
          <a:p>
            <a:r>
              <a:rPr lang="sv-SE" sz="2800" dirty="0" smtClean="0">
                <a:solidFill>
                  <a:srgbClr val="FFFFFF"/>
                </a:solidFill>
                <a:latin typeface="Arial"/>
                <a:cs typeface="Arial"/>
              </a:rPr>
              <a:t>Fokus på kvantitet</a:t>
            </a:r>
          </a:p>
          <a:p>
            <a:r>
              <a:rPr lang="sv-SE" sz="2800" dirty="0" smtClean="0">
                <a:solidFill>
                  <a:srgbClr val="FFFFFF"/>
                </a:solidFill>
                <a:latin typeface="Arial"/>
                <a:cs typeface="Arial"/>
              </a:rPr>
              <a:t>Indikatorer mäter endast det som frågas efter och det som är mätbart</a:t>
            </a:r>
          </a:p>
          <a:p>
            <a:r>
              <a:rPr lang="sv-SE" sz="2800" dirty="0" smtClean="0">
                <a:solidFill>
                  <a:srgbClr val="FFFFFF"/>
                </a:solidFill>
                <a:latin typeface="Arial"/>
                <a:cs typeface="Arial"/>
              </a:rPr>
              <a:t>Uppgifter inte tillgängliga eller svåra att ta fram</a:t>
            </a:r>
          </a:p>
          <a:p>
            <a:r>
              <a:rPr lang="sv-SE" sz="2800" dirty="0" smtClean="0">
                <a:solidFill>
                  <a:srgbClr val="FFFFFF"/>
                </a:solidFill>
                <a:latin typeface="Arial"/>
                <a:cs typeface="Arial"/>
              </a:rPr>
              <a:t>Fördel för vissa lärosäten vars verksamhet har en mer naturlig koppling till avnämare?</a:t>
            </a:r>
          </a:p>
          <a:p>
            <a:r>
              <a:rPr lang="sv-SE" sz="2800" dirty="0" smtClean="0">
                <a:solidFill>
                  <a:srgbClr val="FFFFFF"/>
                </a:solidFill>
                <a:latin typeface="Arial"/>
                <a:cs typeface="Arial"/>
              </a:rPr>
              <a:t>Mäter inte effekterna av samverkan eller processer/stödstrukturer</a:t>
            </a:r>
          </a:p>
          <a:p>
            <a:r>
              <a:rPr lang="sv-SE" sz="2800" dirty="0" smtClean="0">
                <a:solidFill>
                  <a:srgbClr val="FFFFFF"/>
                </a:solidFill>
                <a:latin typeface="Arial"/>
                <a:cs typeface="Arial"/>
              </a:rPr>
              <a:t>Viktningsproblem</a:t>
            </a:r>
          </a:p>
          <a:p>
            <a:r>
              <a:rPr lang="sv-SE" sz="2800" dirty="0" smtClean="0">
                <a:solidFill>
                  <a:srgbClr val="FFFFFF"/>
                </a:solidFill>
                <a:latin typeface="Arial"/>
                <a:cs typeface="Arial"/>
              </a:rPr>
              <a:t>Mäter kunskapsflödet </a:t>
            </a:r>
            <a:r>
              <a:rPr lang="sv-SE" sz="2800" i="1" dirty="0" smtClean="0">
                <a:solidFill>
                  <a:srgbClr val="FFFFFF"/>
                </a:solidFill>
                <a:latin typeface="Arial"/>
                <a:cs typeface="Arial"/>
              </a:rPr>
              <a:t>från </a:t>
            </a:r>
            <a:r>
              <a:rPr lang="sv-SE" sz="2800" dirty="0" smtClean="0">
                <a:solidFill>
                  <a:srgbClr val="FFFFFF"/>
                </a:solidFill>
                <a:latin typeface="Arial"/>
                <a:cs typeface="Arial"/>
              </a:rPr>
              <a:t>forskningen</a:t>
            </a:r>
          </a:p>
        </p:txBody>
      </p:sp>
      <p:pic>
        <p:nvPicPr>
          <p:cNvPr id="5" name="Bildobjekt 4" descr="VA-logotyp2012-centrerad-negativ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83915" y="5571031"/>
            <a:ext cx="1136350" cy="9795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718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sv-SE" sz="3200" b="1" dirty="0" smtClean="0">
                <a:solidFill>
                  <a:srgbClr val="FFE600"/>
                </a:solidFill>
                <a:latin typeface="Arial Bold"/>
                <a:cs typeface="Arial Bold"/>
              </a:rPr>
              <a:t>Indikatorer – trots allt? </a:t>
            </a:r>
            <a:endParaRPr lang="sv-SE" sz="3200" b="1" dirty="0">
              <a:solidFill>
                <a:srgbClr val="FFE600"/>
              </a:solidFill>
              <a:latin typeface="Arial Bold"/>
              <a:cs typeface="Arial Bold"/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425477"/>
            <a:ext cx="7499175" cy="4525963"/>
          </a:xfrm>
        </p:spPr>
        <p:txBody>
          <a:bodyPr/>
          <a:lstStyle/>
          <a:p>
            <a:r>
              <a:rPr lang="sv-SE" sz="2800" dirty="0" smtClean="0">
                <a:solidFill>
                  <a:srgbClr val="FFFFFF"/>
                </a:solidFill>
                <a:latin typeface="Arial"/>
                <a:cs typeface="Arial"/>
              </a:rPr>
              <a:t>Det som inte mäts syns inte</a:t>
            </a:r>
          </a:p>
          <a:p>
            <a:r>
              <a:rPr lang="sv-SE" sz="2800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lang="sv-SE" sz="2800" dirty="0" smtClean="0">
                <a:solidFill>
                  <a:srgbClr val="FFFFFF"/>
                </a:solidFill>
                <a:latin typeface="Arial"/>
                <a:cs typeface="Arial"/>
              </a:rPr>
              <a:t>en …</a:t>
            </a:r>
            <a:br>
              <a:rPr lang="sv-SE" sz="2800" dirty="0" smtClean="0">
                <a:solidFill>
                  <a:srgbClr val="FFFFFF"/>
                </a:solidFill>
                <a:latin typeface="Arial"/>
                <a:cs typeface="Arial"/>
              </a:rPr>
            </a:br>
            <a:r>
              <a:rPr lang="sv-SE" sz="2800" dirty="0" smtClean="0">
                <a:solidFill>
                  <a:srgbClr val="FFFFFF"/>
                </a:solidFill>
                <a:latin typeface="Arial"/>
                <a:cs typeface="Arial"/>
              </a:rPr>
              <a:t>– som underlag till bedömarpanel</a:t>
            </a:r>
            <a:br>
              <a:rPr lang="sv-SE" sz="2800" dirty="0" smtClean="0">
                <a:solidFill>
                  <a:srgbClr val="FFFFFF"/>
                </a:solidFill>
                <a:latin typeface="Arial"/>
                <a:cs typeface="Arial"/>
              </a:rPr>
            </a:br>
            <a:r>
              <a:rPr lang="sv-SE" sz="2800" dirty="0" smtClean="0">
                <a:solidFill>
                  <a:srgbClr val="FFFFFF"/>
                </a:solidFill>
                <a:latin typeface="Arial"/>
                <a:cs typeface="Arial"/>
              </a:rPr>
              <a:t>– </a:t>
            </a:r>
            <a:r>
              <a:rPr lang="sv-SE" sz="2800" dirty="0">
                <a:solidFill>
                  <a:srgbClr val="FFFFFF"/>
                </a:solidFill>
                <a:latin typeface="Arial"/>
                <a:cs typeface="Arial"/>
              </a:rPr>
              <a:t>viktning och profilering</a:t>
            </a:r>
            <a:r>
              <a:rPr lang="sv-SE" sz="2800" dirty="0" smtClean="0">
                <a:solidFill>
                  <a:srgbClr val="FFFFFF"/>
                </a:solidFill>
                <a:latin typeface="Arial"/>
                <a:cs typeface="Arial"/>
              </a:rPr>
              <a:t/>
            </a:r>
            <a:br>
              <a:rPr lang="sv-SE" sz="2800" dirty="0" smtClean="0">
                <a:solidFill>
                  <a:srgbClr val="FFFFFF"/>
                </a:solidFill>
                <a:latin typeface="Arial"/>
                <a:cs typeface="Arial"/>
              </a:rPr>
            </a:br>
            <a:r>
              <a:rPr lang="sv-SE" sz="2800" dirty="0" smtClean="0">
                <a:solidFill>
                  <a:srgbClr val="FFFFFF"/>
                </a:solidFill>
                <a:latin typeface="Arial"/>
                <a:cs typeface="Arial"/>
              </a:rPr>
              <a:t>– måste </a:t>
            </a:r>
            <a:r>
              <a:rPr lang="sv-SE" sz="2800" dirty="0">
                <a:solidFill>
                  <a:srgbClr val="FFFFFF"/>
                </a:solidFill>
                <a:latin typeface="Arial"/>
                <a:cs typeface="Arial"/>
              </a:rPr>
              <a:t>testas</a:t>
            </a:r>
            <a:endParaRPr lang="sv-SE" sz="2800" dirty="0" smtClean="0">
              <a:solidFill>
                <a:srgbClr val="FFFFFF"/>
              </a:solidFill>
              <a:latin typeface="Arial"/>
              <a:cs typeface="Arial"/>
            </a:endParaRPr>
          </a:p>
          <a:p>
            <a:r>
              <a:rPr lang="sv-SE" sz="2800" dirty="0" smtClean="0">
                <a:solidFill>
                  <a:srgbClr val="FFFFFF"/>
                </a:solidFill>
                <a:latin typeface="Arial"/>
                <a:cs typeface="Arial"/>
              </a:rPr>
              <a:t>Bruttolista – i VA:s underlag till seminariet</a:t>
            </a:r>
          </a:p>
          <a:p>
            <a:r>
              <a:rPr lang="sv-SE" sz="2800" dirty="0" smtClean="0">
                <a:solidFill>
                  <a:srgbClr val="FFFFFF"/>
                </a:solidFill>
                <a:latin typeface="Arial"/>
                <a:cs typeface="Arial"/>
              </a:rPr>
              <a:t>Samverkan – en bred sak!</a:t>
            </a:r>
          </a:p>
          <a:p>
            <a:r>
              <a:rPr lang="sv-SE" sz="2800" dirty="0">
                <a:solidFill>
                  <a:srgbClr val="FFFFFF"/>
                </a:solidFill>
                <a:latin typeface="Arial"/>
                <a:cs typeface="Arial"/>
              </a:rPr>
              <a:t>Fånga ömsesidigheten i samverkan</a:t>
            </a:r>
          </a:p>
          <a:p>
            <a:endParaRPr lang="sv-SE" sz="2800" dirty="0" smtClean="0">
              <a:solidFill>
                <a:srgbClr val="FFFFFF"/>
              </a:solidFill>
              <a:latin typeface="Arial"/>
              <a:cs typeface="Arial"/>
            </a:endParaRPr>
          </a:p>
        </p:txBody>
      </p:sp>
      <p:pic>
        <p:nvPicPr>
          <p:cNvPr id="5" name="Bildobjekt 4" descr="VA-logotyp2012-centrerad-negativ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83915" y="5571031"/>
            <a:ext cx="1136350" cy="9795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4276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sv-SE" sz="3200" b="1" dirty="0" smtClean="0">
                <a:solidFill>
                  <a:srgbClr val="FFE600"/>
                </a:solidFill>
                <a:latin typeface="Arial Bold"/>
                <a:cs typeface="Arial Bold"/>
              </a:rPr>
              <a:t>VA:s fortsatta arbete</a:t>
            </a:r>
            <a:endParaRPr lang="sv-SE" sz="3200" b="1" dirty="0">
              <a:solidFill>
                <a:srgbClr val="FFE600"/>
              </a:solidFill>
              <a:latin typeface="Arial Bold"/>
              <a:cs typeface="Arial Bold"/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412776"/>
            <a:ext cx="8003231" cy="4680520"/>
          </a:xfrm>
        </p:spPr>
        <p:txBody>
          <a:bodyPr/>
          <a:lstStyle/>
          <a:p>
            <a:r>
              <a:rPr lang="sv-SE" sz="2800" dirty="0">
                <a:solidFill>
                  <a:srgbClr val="FFFFFF"/>
                </a:solidFill>
                <a:latin typeface="Arial"/>
                <a:cs typeface="Arial"/>
              </a:rPr>
              <a:t>Fortsatt </a:t>
            </a:r>
            <a:r>
              <a:rPr lang="sv-SE" sz="2800" dirty="0" smtClean="0">
                <a:solidFill>
                  <a:srgbClr val="FFFFFF"/>
                </a:solidFill>
                <a:latin typeface="Arial"/>
                <a:cs typeface="Arial"/>
              </a:rPr>
              <a:t>omvärldsanalys</a:t>
            </a:r>
          </a:p>
          <a:p>
            <a:r>
              <a:rPr lang="sv-SE" sz="2800" dirty="0">
                <a:solidFill>
                  <a:srgbClr val="FFFFFF"/>
                </a:solidFill>
                <a:latin typeface="Arial"/>
                <a:cs typeface="Arial"/>
              </a:rPr>
              <a:t>Följa utvecklingen och delta i arbetet med </a:t>
            </a:r>
            <a:r>
              <a:rPr lang="sv-SE" sz="2800" dirty="0" smtClean="0">
                <a:solidFill>
                  <a:srgbClr val="FFFFFF"/>
                </a:solidFill>
                <a:latin typeface="Arial"/>
                <a:cs typeface="Arial"/>
              </a:rPr>
              <a:t>regeringsuppdragen – kan </a:t>
            </a:r>
            <a:r>
              <a:rPr lang="sv-SE" sz="2800" dirty="0">
                <a:solidFill>
                  <a:srgbClr val="FFFFFF"/>
                </a:solidFill>
                <a:latin typeface="Arial"/>
                <a:cs typeface="Arial"/>
              </a:rPr>
              <a:t>medverka i framtagandet </a:t>
            </a:r>
            <a:r>
              <a:rPr lang="sv-SE" sz="2800" dirty="0" smtClean="0">
                <a:solidFill>
                  <a:srgbClr val="FFFFFF"/>
                </a:solidFill>
                <a:latin typeface="Arial"/>
                <a:cs typeface="Arial"/>
              </a:rPr>
              <a:t>av indikatorer</a:t>
            </a:r>
            <a:endParaRPr lang="sv-SE" sz="2800" dirty="0">
              <a:solidFill>
                <a:srgbClr val="FFFFFF"/>
              </a:solidFill>
              <a:latin typeface="Arial"/>
              <a:cs typeface="Arial"/>
            </a:endParaRPr>
          </a:p>
          <a:p>
            <a:r>
              <a:rPr lang="sv-SE" sz="2800" dirty="0" smtClean="0">
                <a:solidFill>
                  <a:srgbClr val="FFFFFF"/>
                </a:solidFill>
                <a:latin typeface="Arial"/>
                <a:cs typeface="Arial"/>
              </a:rPr>
              <a:t>Konkretisera bruttolistan</a:t>
            </a:r>
            <a:r>
              <a:rPr lang="sv-SE" sz="28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sv-SE" sz="2800" dirty="0" smtClean="0">
                <a:solidFill>
                  <a:srgbClr val="FFFFFF"/>
                </a:solidFill>
                <a:latin typeface="Arial"/>
                <a:cs typeface="Arial"/>
              </a:rPr>
              <a:t>– test i samarbete med något lärosäte?</a:t>
            </a:r>
          </a:p>
        </p:txBody>
      </p:sp>
      <p:pic>
        <p:nvPicPr>
          <p:cNvPr id="5" name="Bildobjekt 4" descr="VA-logotyp2012-centrerad-negativ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83915" y="5571031"/>
            <a:ext cx="1136350" cy="9795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8255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ruta 4"/>
          <p:cNvSpPr txBox="1">
            <a:spLocks noChangeArrowheads="1"/>
          </p:cNvSpPr>
          <p:nvPr/>
        </p:nvSpPr>
        <p:spPr bwMode="auto">
          <a:xfrm>
            <a:off x="0" y="3581400"/>
            <a:ext cx="9144000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sv-SE" sz="3200" b="1" dirty="0" smtClean="0">
              <a:solidFill>
                <a:srgbClr val="FFE600"/>
              </a:solidFill>
              <a:latin typeface="Arial"/>
              <a:cs typeface="Arial"/>
            </a:endParaRPr>
          </a:p>
          <a:p>
            <a:pPr algn="ctr"/>
            <a:r>
              <a:rPr lang="sv-SE" sz="2400" dirty="0" err="1" smtClean="0">
                <a:solidFill>
                  <a:srgbClr val="FFFFFF"/>
                </a:solidFill>
                <a:latin typeface="Arial"/>
                <a:cs typeface="Arial"/>
              </a:rPr>
              <a:t>maria@v-a.se</a:t>
            </a:r>
            <a:endParaRPr lang="sv-SE" sz="2400" dirty="0" smtClean="0">
              <a:solidFill>
                <a:srgbClr val="FFFFFF"/>
              </a:solidFill>
              <a:latin typeface="Arial"/>
              <a:cs typeface="Arial"/>
            </a:endParaRPr>
          </a:p>
          <a:p>
            <a:pPr algn="ctr"/>
            <a:r>
              <a:rPr lang="sv-SE" sz="2400" dirty="0" err="1" smtClean="0">
                <a:solidFill>
                  <a:srgbClr val="FFFFFF"/>
                </a:solidFill>
                <a:latin typeface="Arial"/>
                <a:cs typeface="Arial"/>
              </a:rPr>
              <a:t>www.v-a.se</a:t>
            </a:r>
            <a:endParaRPr lang="sv-SE" sz="2400" dirty="0" smtClean="0">
              <a:solidFill>
                <a:srgbClr val="FFFFFF"/>
              </a:solidFill>
              <a:latin typeface="Arial"/>
              <a:cs typeface="Arial"/>
            </a:endParaRPr>
          </a:p>
          <a:p>
            <a:pPr algn="ctr"/>
            <a:r>
              <a:rPr lang="sv-SE" sz="2400" dirty="0" err="1" smtClean="0">
                <a:solidFill>
                  <a:srgbClr val="FFFFFF"/>
                </a:solidFill>
                <a:latin typeface="Arial"/>
                <a:cs typeface="Arial"/>
              </a:rPr>
              <a:t>twitter</a:t>
            </a:r>
            <a:r>
              <a:rPr lang="sv-SE" sz="2400" dirty="0" smtClean="0">
                <a:solidFill>
                  <a:srgbClr val="FFFFFF"/>
                </a:solidFill>
                <a:latin typeface="Arial"/>
                <a:cs typeface="Arial"/>
              </a:rPr>
              <a:t>/FB/</a:t>
            </a:r>
            <a:r>
              <a:rPr lang="sv-SE" sz="2400" dirty="0" err="1" smtClean="0">
                <a:solidFill>
                  <a:srgbClr val="FFFFFF"/>
                </a:solidFill>
                <a:latin typeface="Arial"/>
                <a:cs typeface="Arial"/>
              </a:rPr>
              <a:t>Instagram</a:t>
            </a:r>
            <a:r>
              <a:rPr lang="sv-SE" sz="2400" dirty="0" smtClean="0">
                <a:solidFill>
                  <a:srgbClr val="FFFFFF"/>
                </a:solidFill>
                <a:latin typeface="Arial"/>
                <a:cs typeface="Arial"/>
              </a:rPr>
              <a:t>: </a:t>
            </a:r>
            <a:r>
              <a:rPr lang="sv-SE" sz="2400" dirty="0" err="1" smtClean="0">
                <a:solidFill>
                  <a:srgbClr val="FFFFFF"/>
                </a:solidFill>
                <a:latin typeface="Arial"/>
                <a:cs typeface="Arial"/>
              </a:rPr>
              <a:t>vetenskapoallm</a:t>
            </a:r>
            <a:endParaRPr lang="sv-SE" sz="2400" dirty="0" smtClean="0">
              <a:solidFill>
                <a:srgbClr val="FFFFFF"/>
              </a:solidFill>
              <a:latin typeface="Arial"/>
              <a:cs typeface="Arial"/>
            </a:endParaRPr>
          </a:p>
          <a:p>
            <a:pPr algn="ctr"/>
            <a:endParaRPr lang="sv-SE" sz="2400" i="1" dirty="0" smtClean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1C52CA-1669-4D87-945A-D870531914EF}" type="slidenum">
              <a:rPr lang="sv-SE" smtClean="0"/>
              <a:pPr>
                <a:defRPr/>
              </a:pPr>
              <a:t>6</a:t>
            </a:fld>
            <a:endParaRPr lang="sv-SE" dirty="0"/>
          </a:p>
        </p:txBody>
      </p:sp>
      <p:pic>
        <p:nvPicPr>
          <p:cNvPr id="6" name="Bildobjekt 5" descr="VA-logotyp2012-centrerad-negativ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29000" y="1628800"/>
            <a:ext cx="2279350" cy="196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2187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91606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19997</TotalTime>
  <Words>144</Words>
  <Application>Microsoft Office PowerPoint</Application>
  <PresentationFormat>Bildspel på skärmen (4:3)</PresentationFormat>
  <Paragraphs>41</Paragraphs>
  <Slides>7</Slides>
  <Notes>7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7</vt:i4>
      </vt:variant>
    </vt:vector>
  </HeadingPairs>
  <TitlesOfParts>
    <vt:vector size="8" baseType="lpstr">
      <vt:lpstr>Office-tema</vt:lpstr>
      <vt:lpstr>PowerPoint-presentation</vt:lpstr>
      <vt:lpstr>Bakgrund</vt:lpstr>
      <vt:lpstr>Utmaningar med samverkansindikatorer</vt:lpstr>
      <vt:lpstr>Indikatorer – trots allt? </vt:lpstr>
      <vt:lpstr>VA:s fortsatta arbete</vt:lpstr>
      <vt:lpstr>PowerPoint-presentation</vt:lpstr>
      <vt:lpstr>PowerPoint-presentation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Bild 1</dc:title>
  <dc:creator>Pelle Isaksson</dc:creator>
  <cp:lastModifiedBy>Laila Abdallah (Sveriges Ingenjörer)</cp:lastModifiedBy>
  <cp:revision>569</cp:revision>
  <cp:lastPrinted>2013-03-11T12:48:53Z</cp:lastPrinted>
  <dcterms:created xsi:type="dcterms:W3CDTF">2012-07-14T09:59:50Z</dcterms:created>
  <dcterms:modified xsi:type="dcterms:W3CDTF">2014-03-04T14:54:18Z</dcterms:modified>
</cp:coreProperties>
</file>