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3" r:id="rId3"/>
    <p:sldMasterId id="2147483847" r:id="rId4"/>
  </p:sldMasterIdLst>
  <p:notesMasterIdLst>
    <p:notesMasterId r:id="rId20"/>
  </p:notesMasterIdLst>
  <p:handoutMasterIdLst>
    <p:handoutMasterId r:id="rId21"/>
  </p:handoutMasterIdLst>
  <p:sldIdLst>
    <p:sldId id="406" r:id="rId5"/>
    <p:sldId id="408" r:id="rId6"/>
    <p:sldId id="412" r:id="rId7"/>
    <p:sldId id="381" r:id="rId8"/>
    <p:sldId id="403" r:id="rId9"/>
    <p:sldId id="411" r:id="rId10"/>
    <p:sldId id="410" r:id="rId11"/>
    <p:sldId id="399" r:id="rId12"/>
    <p:sldId id="374" r:id="rId13"/>
    <p:sldId id="414" r:id="rId14"/>
    <p:sldId id="392" r:id="rId15"/>
    <p:sldId id="400" r:id="rId16"/>
    <p:sldId id="415" r:id="rId17"/>
    <p:sldId id="371" r:id="rId18"/>
    <p:sldId id="40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69017" autoAdjust="0"/>
  </p:normalViewPr>
  <p:slideViewPr>
    <p:cSldViewPr showGuides="1">
      <p:cViewPr>
        <p:scale>
          <a:sx n="75" d="100"/>
          <a:sy n="75" d="100"/>
        </p:scale>
        <p:origin x="-2580" y="-918"/>
      </p:cViewPr>
      <p:guideLst>
        <p:guide orient="horz" pos="3984"/>
        <p:guide orient="horz" pos="2865"/>
        <p:guide orient="horz" pos="4319"/>
        <p:guide orient="horz" pos="720"/>
        <p:guide orient="horz" pos="305"/>
        <p:guide pos="2880"/>
        <p:guide pos="5472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Storlek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04040"/>
              </a:solidFill>
              <a:effectLst/>
            </c:spPr>
          </c:dPt>
          <c:dPt>
            <c:idx val="1"/>
            <c:bubble3D val="0"/>
            <c:spPr>
              <a:solidFill>
                <a:srgbClr val="404040"/>
              </a:solidFill>
              <a:ln>
                <a:solidFill>
                  <a:srgbClr val="F6F4E8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E89C74"/>
              </a:solidFill>
              <a:effectLst/>
            </c:spPr>
          </c:dPt>
          <c:dPt>
            <c:idx val="4"/>
            <c:bubble3D val="0"/>
            <c:spPr>
              <a:solidFill>
                <a:srgbClr val="E89C74"/>
              </a:solidFill>
              <a:effectLst/>
            </c:spPr>
          </c:dPt>
          <c:dPt>
            <c:idx val="5"/>
            <c:bubble3D val="0"/>
            <c:spPr>
              <a:solidFill>
                <a:srgbClr val="E89C74"/>
              </a:solidFill>
              <a:effectLst/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rgbClr val="D65229"/>
              </a:solidFill>
              <a:effectLst/>
            </c:spPr>
          </c:dPt>
          <c:dPt>
            <c:idx val="10"/>
            <c:bubble3D val="0"/>
            <c:spPr>
              <a:solidFill>
                <a:srgbClr val="D65229"/>
              </a:solidFill>
              <a:effectLst/>
            </c:spPr>
          </c:dPt>
          <c:dPt>
            <c:idx val="11"/>
            <c:bubble3D val="0"/>
            <c:spPr>
              <a:solidFill>
                <a:srgbClr val="D65229"/>
              </a:solidFill>
              <a:effectLst/>
            </c:spPr>
          </c:dPt>
          <c:cat>
            <c:strRef>
              <c:f>Blad1!$A$2:$A$13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Storlek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F6F4E8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E89C74"/>
              </a:solidFill>
              <a:effectLst/>
            </c:spPr>
          </c:dPt>
          <c:dPt>
            <c:idx val="4"/>
            <c:bubble3D val="0"/>
            <c:spPr>
              <a:solidFill>
                <a:srgbClr val="E89C74"/>
              </a:solidFill>
              <a:effectLst/>
            </c:spPr>
          </c:dPt>
          <c:dPt>
            <c:idx val="5"/>
            <c:bubble3D val="0"/>
            <c:spPr>
              <a:solidFill>
                <a:srgbClr val="E89C74"/>
              </a:solidFill>
              <a:effectLst/>
            </c:spPr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8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rgbClr val="D65229"/>
              </a:solidFill>
              <a:effectLst/>
            </c:spPr>
          </c:dPt>
          <c:dPt>
            <c:idx val="10"/>
            <c:bubble3D val="0"/>
            <c:spPr>
              <a:solidFill>
                <a:srgbClr val="D65229"/>
              </a:solidFill>
              <a:effectLst/>
            </c:spPr>
          </c:dPt>
          <c:dPt>
            <c:idx val="11"/>
            <c:bubble3D val="0"/>
            <c:spPr>
              <a:solidFill>
                <a:srgbClr val="D65229"/>
              </a:solidFill>
              <a:effectLst/>
            </c:spPr>
          </c:dPt>
          <c:cat>
            <c:strRef>
              <c:f>Blad1!$A$2:$A$13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Storlek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effectLst/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6F4E8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rgbClr val="E89C74"/>
              </a:solidFill>
              <a:effectLst/>
            </c:spPr>
          </c:dPt>
          <c:dPt>
            <c:idx val="4"/>
            <c:bubble3D val="0"/>
            <c:spPr>
              <a:solidFill>
                <a:srgbClr val="E89C74"/>
              </a:solidFill>
              <a:effectLst/>
            </c:spPr>
          </c:dPt>
          <c:dPt>
            <c:idx val="5"/>
            <c:bubble3D val="0"/>
            <c:spPr>
              <a:solidFill>
                <a:srgbClr val="E89C74"/>
              </a:solidFill>
              <a:effectLst/>
            </c:spPr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8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rgbClr val="D65229"/>
              </a:solidFill>
              <a:effectLst/>
            </c:spPr>
          </c:dPt>
          <c:dPt>
            <c:idx val="10"/>
            <c:bubble3D val="0"/>
            <c:spPr>
              <a:solidFill>
                <a:srgbClr val="D65229"/>
              </a:solidFill>
              <a:effectLst/>
            </c:spPr>
          </c:dPt>
          <c:dPt>
            <c:idx val="11"/>
            <c:bubble3D val="0"/>
            <c:spPr>
              <a:solidFill>
                <a:srgbClr val="D65229"/>
              </a:solidFill>
              <a:effectLst/>
            </c:spPr>
          </c:dPt>
          <c:cat>
            <c:strRef>
              <c:f>Blad1!$A$2:$A$13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Storlek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3"/>
              </a:solidFill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F6F4E8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effectLst/>
            </c:spPr>
          </c:dPt>
          <c:dPt>
            <c:idx val="3"/>
            <c:bubble3D val="0"/>
            <c:spPr>
              <a:solidFill>
                <a:srgbClr val="E89C74"/>
              </a:solidFill>
              <a:effectLst/>
            </c:spPr>
          </c:dPt>
          <c:dPt>
            <c:idx val="4"/>
            <c:bubble3D val="0"/>
            <c:spPr>
              <a:solidFill>
                <a:srgbClr val="E89C74"/>
              </a:solidFill>
              <a:effectLst/>
            </c:spPr>
          </c:dPt>
          <c:dPt>
            <c:idx val="5"/>
            <c:bubble3D val="0"/>
            <c:spPr>
              <a:solidFill>
                <a:srgbClr val="E89C74"/>
              </a:solidFill>
              <a:effectLst/>
            </c:spPr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8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rgbClr val="D65229"/>
              </a:solidFill>
              <a:effectLst/>
            </c:spPr>
          </c:dPt>
          <c:dPt>
            <c:idx val="10"/>
            <c:bubble3D val="0"/>
            <c:spPr>
              <a:solidFill>
                <a:srgbClr val="D65229"/>
              </a:solidFill>
              <a:effectLst/>
            </c:spPr>
          </c:dPt>
          <c:dPt>
            <c:idx val="11"/>
            <c:bubble3D val="0"/>
            <c:spPr>
              <a:solidFill>
                <a:srgbClr val="D65229"/>
              </a:solidFill>
              <a:effectLst/>
            </c:spPr>
          </c:dPt>
          <c:cat>
            <c:strRef>
              <c:f>Blad1!$A$2:$A$13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DDA0-BC91-4E8B-8D98-3D4520EE445B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1C4D2-C287-4187-B352-DFB674151C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8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sv-SE" dirty="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F13F-5323-4D37-8FFD-C0CDE788FFA0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sv-SE" dirty="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C65E-E5C2-40CF-818F-EF54425719E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75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Fem viktiga förtydligande i tillägget till VINNOVAs regleringsbrev efter det formella beslutet FoI-proposition </a:t>
            </a: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Tydliggjort att </a:t>
            </a:r>
            <a:r>
              <a:rPr lang="en-US">
                <a:solidFill>
                  <a:srgbClr val="006F65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uppdraget anknyter till uppdraget om ett framtida resursfördelningssystem som ges till VR</a:t>
            </a:r>
            <a:endParaRPr lang="en-US">
              <a:solidFill>
                <a:srgbClr val="006F65"/>
              </a:solidFill>
              <a:latin typeface="Arial" charset="0"/>
              <a:cs typeface="Arial" charset="0"/>
              <a:sym typeface="Arial" charset="0"/>
            </a:endParaRP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r>
              <a:rPr lang="en-US">
                <a:solidFill>
                  <a:srgbClr val="006F65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Lyft fram att lärdomar och synpunkter </a:t>
            </a:r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från lärosäten och FoU-finansiärer beaktas samt också synpunkter från n-liv, institut</a:t>
            </a: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organisationer  samt off.sektor på nat och reg nivå beaktas</a:t>
            </a: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Tydliggjort att de </a:t>
            </a:r>
            <a:r>
              <a:rPr lang="en-US">
                <a:solidFill>
                  <a:srgbClr val="006F65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metoder och kriterier som tas fram ska utformas så att de  kan användas</a:t>
            </a:r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 i ett framtida 	resursfördelningssystem</a:t>
            </a: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</a:t>
            </a:r>
            <a:r>
              <a:rPr lang="en-US">
                <a:solidFill>
                  <a:srgbClr val="006F65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Innefatta ett löpande utvecklingsarbete i</a:t>
            </a:r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 syfte att förbättra och kvalitetssäkra statistik och metoder - för att visa på resultat av 	samverkan  och nyttiggörande av 	FoU-baserad kunskap (och kompetens)</a:t>
            </a:r>
          </a:p>
          <a:p>
            <a:r>
              <a:rPr lang="en-US">
                <a:solidFill>
                  <a:srgbClr val="006F65"/>
                </a:solidFill>
                <a:latin typeface="Arial" charset="0"/>
                <a:cs typeface="Arial" charset="0"/>
                <a:sym typeface="Arial" charset="0"/>
              </a:rPr>
              <a:t>	Framgår att </a:t>
            </a:r>
            <a:r>
              <a:rPr lang="en-US">
                <a:solidFill>
                  <a:srgbClr val="006F65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medel kan vid behov initialt användas för lärosätena medverkan i utformning av modeller och kriterier.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smtClean="0"/>
              <a:t>Bild </a:t>
            </a:r>
            <a:fld id="{190C1812-0BBA-4048-82B4-0DDEDBB031D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D50B28-7A82-4D92-B98F-B85279A37341}" type="datetime1">
              <a:rPr lang="sv-SE" smtClean="0"/>
              <a:t>2014-03-05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833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Klicka för att lägga till underrubrik</a:t>
            </a:r>
            <a:endParaRPr lang="sv-SE" noProof="0" dirty="0"/>
          </a:p>
        </p:txBody>
      </p:sp>
      <p:grpSp>
        <p:nvGrpSpPr>
          <p:cNvPr id="8" name="Grupp 8"/>
          <p:cNvGrpSpPr>
            <a:grpSpLocks/>
          </p:cNvGrpSpPr>
          <p:nvPr/>
        </p:nvGrpSpPr>
        <p:grpSpPr bwMode="auto">
          <a:xfrm>
            <a:off x="-136525" y="0"/>
            <a:ext cx="1922463" cy="1785938"/>
            <a:chOff x="-137010" y="0"/>
            <a:chExt cx="1922952" cy="1785942"/>
          </a:xfrm>
        </p:grpSpPr>
        <p:sp>
          <p:nvSpPr>
            <p:cNvPr id="9" name="Diagonal rand 9"/>
            <p:cNvSpPr/>
            <p:nvPr userDrawn="1"/>
          </p:nvSpPr>
          <p:spPr bwMode="ltGray">
            <a:xfrm>
              <a:off x="-450" y="0"/>
              <a:ext cx="1786392" cy="1785942"/>
            </a:xfrm>
            <a:prstGeom prst="diagStripe">
              <a:avLst>
                <a:gd name="adj" fmla="val 717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10"/>
            <p:cNvSpPr txBox="1">
              <a:spLocks noChangeArrowheads="1"/>
            </p:cNvSpPr>
            <p:nvPr/>
          </p:nvSpPr>
          <p:spPr bwMode="ltGray">
            <a:xfrm rot="-2700000">
              <a:off x="-137010" y="619126"/>
              <a:ext cx="1818150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sv-SE" sz="1400" noProof="0" dirty="0" smtClean="0">
                  <a:solidFill>
                    <a:srgbClr val="F6F4E8"/>
                  </a:solidFill>
                </a:rPr>
                <a:t>WWW.VINNOVA.SE</a:t>
              </a:r>
            </a:p>
          </p:txBody>
        </p:sp>
      </p:grpSp>
      <p:grpSp>
        <p:nvGrpSpPr>
          <p:cNvPr id="12" name="Grupp 11"/>
          <p:cNvGrpSpPr/>
          <p:nvPr userDrawn="1"/>
        </p:nvGrpSpPr>
        <p:grpSpPr>
          <a:xfrm>
            <a:off x="9234615" y="0"/>
            <a:ext cx="1981200" cy="6840855"/>
            <a:chOff x="9296400" y="0"/>
            <a:chExt cx="1981200" cy="6840855"/>
          </a:xfrm>
        </p:grpSpPr>
        <p:sp>
          <p:nvSpPr>
            <p:cNvPr id="13" name="Rektangel 12"/>
            <p:cNvSpPr/>
            <p:nvPr/>
          </p:nvSpPr>
          <p:spPr bwMode="auto">
            <a:xfrm>
              <a:off x="9296400" y="0"/>
              <a:ext cx="1981200" cy="68408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/>
            </a:p>
          </p:txBody>
        </p:sp>
        <p:sp>
          <p:nvSpPr>
            <p:cNvPr id="14" name="textruta 12"/>
            <p:cNvSpPr txBox="1">
              <a:spLocks noChangeArrowheads="1"/>
            </p:cNvSpPr>
            <p:nvPr/>
          </p:nvSpPr>
          <p:spPr bwMode="auto">
            <a:xfrm>
              <a:off x="9402177" y="164068"/>
              <a:ext cx="179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sv-SE" altLang="en-US" sz="1200" b="1" dirty="0" smtClean="0">
                  <a:solidFill>
                    <a:srgbClr val="000000"/>
                  </a:solidFill>
                </a:rPr>
                <a:t>Anpassa informationen </a:t>
              </a:r>
              <a:r>
                <a:rPr lang="sv-SE" altLang="en-US" sz="1200" b="1" dirty="0">
                  <a:solidFill>
                    <a:srgbClr val="000000"/>
                  </a:solidFill>
                </a:rPr>
                <a:t>i </a:t>
              </a:r>
              <a:r>
                <a:rPr lang="sv-SE" altLang="en-US" sz="1200" b="1" dirty="0" smtClean="0">
                  <a:solidFill>
                    <a:srgbClr val="000000"/>
                  </a:solidFill>
                </a:rPr>
                <a:t>sidfoten:</a:t>
              </a:r>
              <a:endParaRPr lang="sv-SE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" descr="C:\Documents and Settings\jimfri\Skrivbord\sidhuvud_sidfo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162" y="2514600"/>
              <a:ext cx="180337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ruta 14"/>
            <p:cNvSpPr txBox="1">
              <a:spLocks noChangeArrowheads="1"/>
            </p:cNvSpPr>
            <p:nvPr/>
          </p:nvSpPr>
          <p:spPr bwMode="auto">
            <a:xfrm>
              <a:off x="9422159" y="6858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1. Klicka på knappen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Sidhuvud/Sidfot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på fliken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Infoga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9" name="textruta 16"/>
            <p:cNvSpPr txBox="1">
              <a:spLocks noChangeArrowheads="1"/>
            </p:cNvSpPr>
            <p:nvPr/>
          </p:nvSpPr>
          <p:spPr bwMode="auto">
            <a:xfrm>
              <a:off x="9368371" y="20574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2. Kryssa i de olika delarna du vill ha i presentationen. </a:t>
              </a:r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153" y="1290918"/>
              <a:ext cx="1860550" cy="6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ruta 16"/>
            <p:cNvSpPr txBox="1">
              <a:spLocks noChangeArrowheads="1"/>
            </p:cNvSpPr>
            <p:nvPr userDrawn="1"/>
          </p:nvSpPr>
          <p:spPr bwMode="auto">
            <a:xfrm>
              <a:off x="9368372" y="3886200"/>
              <a:ext cx="1797170" cy="295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Notera </a:t>
              </a:r>
              <a:r>
                <a:rPr lang="sv-SE" altLang="en-US" sz="1200" dirty="0">
                  <a:solidFill>
                    <a:srgbClr val="000000"/>
                  </a:solidFill>
                </a:rPr>
                <a:t>skillnaden mellan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automatiskt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och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inte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för datum i sidfoten. Det förra innebär att dagens datum alltid visas i presentationen. I fältet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kan du med fördel ange titeln på föredraget eller mötet</a:t>
              </a:r>
              <a:r>
                <a:rPr lang="sv-SE" altLang="en-US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Observera att sidfoten, sidnumret och datum bara syns i utskrift eller i redigeringsläge, inte i presentationsläge. </a:t>
              </a:r>
              <a:endParaRPr lang="sv-SE" alt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ktangel 21"/>
          <p:cNvSpPr/>
          <p:nvPr userDrawn="1"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chemeClr val="tx1"/>
                </a:solidFill>
              </a:rPr>
              <a:t>Infogad</a:t>
            </a:r>
            <a:r>
              <a:rPr lang="sv-SE" sz="1000" baseline="0" noProof="0" dirty="0" smtClean="0">
                <a:solidFill>
                  <a:schemeClr val="tx1"/>
                </a:solidFill>
              </a:rPr>
              <a:t> s</a:t>
            </a:r>
            <a:r>
              <a:rPr lang="sv-SE" sz="1000" noProof="0" dirty="0" smtClean="0">
                <a:solidFill>
                  <a:schemeClr val="tx1"/>
                </a:solidFill>
              </a:rPr>
              <a:t>idfot,</a:t>
            </a:r>
            <a:r>
              <a:rPr lang="sv-SE" sz="1000" baseline="0" noProof="0" dirty="0" smtClean="0">
                <a:solidFill>
                  <a:schemeClr val="tx1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chemeClr val="tx1"/>
              </a:solidFill>
            </a:endParaRPr>
          </a:p>
        </p:txBody>
      </p:sp>
      <p:pic>
        <p:nvPicPr>
          <p:cNvPr id="23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981075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13" hasCustomPrompt="1"/>
          </p:nvPr>
        </p:nvSpPr>
        <p:spPr>
          <a:xfrm>
            <a:off x="457200" y="476249"/>
            <a:ext cx="3962400" cy="5675313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6" name="Platshållare för innehåll 14"/>
          <p:cNvSpPr>
            <a:spLocks noGrp="1"/>
          </p:cNvSpPr>
          <p:nvPr>
            <p:ph sz="quarter" idx="14" hasCustomPrompt="1"/>
          </p:nvPr>
        </p:nvSpPr>
        <p:spPr>
          <a:xfrm>
            <a:off x="4702629" y="476249"/>
            <a:ext cx="3962400" cy="5675313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9220200" y="-1"/>
            <a:ext cx="1600199" cy="311699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7843" y="20301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chemeClr val="tx2"/>
                </a:solidFill>
              </a:rPr>
              <a:t>Infoga</a:t>
            </a:r>
            <a:r>
              <a:rPr lang="sv-SE" sz="1200" b="1" baseline="0" noProof="0" dirty="0" smtClean="0">
                <a:solidFill>
                  <a:schemeClr val="tx2"/>
                </a:solidFill>
              </a:rPr>
              <a:t> andra objekt än text: </a:t>
            </a:r>
            <a:endParaRPr lang="sv-SE" sz="1200" b="1" noProof="0" dirty="0" smtClean="0">
              <a:solidFill>
                <a:schemeClr val="tx2"/>
              </a:solidFill>
            </a:endParaRPr>
          </a:p>
          <a:p>
            <a:endParaRPr lang="sv-SE" sz="1200" baseline="0" noProof="0" dirty="0" smtClean="0">
              <a:solidFill>
                <a:schemeClr val="tx2"/>
              </a:solidFill>
            </a:endParaRPr>
          </a:p>
          <a:p>
            <a:r>
              <a:rPr lang="sv-SE" sz="1200" baseline="0" noProof="0" dirty="0" smtClean="0">
                <a:solidFill>
                  <a:schemeClr val="tx2"/>
                </a:solidFill>
              </a:rPr>
              <a:t>1. Klicka på respektive ikon i mitten för att infoga grafer, tabeller och </a:t>
            </a:r>
            <a:r>
              <a:rPr lang="sv-SE" sz="1200" baseline="0" noProof="0" dirty="0" err="1" smtClean="0">
                <a:solidFill>
                  <a:schemeClr val="tx2"/>
                </a:solidFill>
              </a:rPr>
              <a:t>SmartArt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.</a:t>
            </a:r>
            <a:endParaRPr lang="sv-SE" sz="1200" noProof="0" dirty="0">
              <a:solidFill>
                <a:schemeClr val="tx2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643" y="1539351"/>
            <a:ext cx="9067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 userDrawn="1"/>
        </p:nvSpPr>
        <p:spPr>
          <a:xfrm>
            <a:off x="9227725" y="2142861"/>
            <a:ext cx="159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noProof="0" dirty="0" smtClean="0">
                <a:solidFill>
                  <a:schemeClr val="tx2"/>
                </a:solidFill>
              </a:rPr>
              <a:t>2. Använd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 text-utrymmet på motsatt för att göra en bildtext till grafiken eller bilden. . </a:t>
            </a:r>
            <a:endParaRPr lang="sv-SE" sz="12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3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ubrik, underrubrik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0"/>
            <a:ext cx="8229600" cy="1010465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886200" y="1524000"/>
            <a:ext cx="4800600" cy="4602163"/>
          </a:xfrm>
        </p:spPr>
        <p:txBody>
          <a:bodyPr/>
          <a:lstStyle>
            <a:lvl1pPr marL="0" indent="0">
              <a:buNone/>
              <a:defRPr sz="32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400"/>
            </a:lvl3pPr>
            <a:lvl4pPr marL="685800" indent="0">
              <a:buNone/>
              <a:defRPr sz="2000"/>
            </a:lvl4pPr>
            <a:lvl5pPr marL="9144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för att infoga bild eller graf.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1524000"/>
            <a:ext cx="3114675" cy="4602163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för att lägga till text.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73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538868"/>
            <a:ext cx="6858000" cy="1328532"/>
          </a:xfr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 err="1" smtClean="0"/>
              <a:t>Lägg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4025" y="484188"/>
            <a:ext cx="8232775" cy="378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för att infoga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347-ED7A-479D-8837-F0BD42636033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75BE-0F35-4C5D-9F25-24DE76F7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2 alternati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16" name="Grupp 15"/>
          <p:cNvGrpSpPr>
            <a:grpSpLocks noChangeAspect="1"/>
          </p:cNvGrpSpPr>
          <p:nvPr userDrawn="1"/>
        </p:nvGrpSpPr>
        <p:grpSpPr>
          <a:xfrm>
            <a:off x="-6514" y="3256784"/>
            <a:ext cx="4714418" cy="3601214"/>
            <a:chOff x="25567" y="3071568"/>
            <a:chExt cx="4988038" cy="3757612"/>
          </a:xfrm>
          <a:solidFill>
            <a:schemeClr val="accent3">
              <a:lumMod val="75000"/>
            </a:schemeClr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Rektangel med rundade hörn 7"/>
          <p:cNvSpPr/>
          <p:nvPr userDrawn="1"/>
        </p:nvSpPr>
        <p:spPr>
          <a:xfrm>
            <a:off x="4800600" y="1371600"/>
            <a:ext cx="3886200" cy="1752600"/>
          </a:xfrm>
          <a:prstGeom prst="roundRect">
            <a:avLst>
              <a:gd name="adj" fmla="val 3249"/>
            </a:avLst>
          </a:prstGeom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457200" y="1371600"/>
            <a:ext cx="3886200" cy="1752600"/>
          </a:xfrm>
          <a:prstGeom prst="roundRect">
            <a:avLst>
              <a:gd name="adj" fmla="val 2355"/>
            </a:avLst>
          </a:prstGeom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83964"/>
            <a:ext cx="3580435" cy="1524000"/>
          </a:xfrm>
        </p:spPr>
        <p:txBody>
          <a:bodyPr/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7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482" y="1483964"/>
            <a:ext cx="3580435" cy="1524000"/>
          </a:xfrm>
        </p:spPr>
        <p:txBody>
          <a:bodyPr/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20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4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3 alternati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4706704"/>
            <a:ext cx="9144000" cy="2151296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2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>
          <a:xfrm>
            <a:off x="0" y="-1"/>
            <a:ext cx="9144000" cy="4699913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bg1"/>
              </a:solidFill>
            </a:endParaRPr>
          </a:p>
        </p:txBody>
      </p:sp>
      <p:grpSp>
        <p:nvGrpSpPr>
          <p:cNvPr id="29" name="Grupp 28"/>
          <p:cNvGrpSpPr>
            <a:grpSpLocks noChangeAspect="1"/>
          </p:cNvGrpSpPr>
          <p:nvPr userDrawn="1"/>
        </p:nvGrpSpPr>
        <p:grpSpPr>
          <a:xfrm>
            <a:off x="-13440" y="3256784"/>
            <a:ext cx="4721344" cy="3601214"/>
            <a:chOff x="18239" y="3071568"/>
            <a:chExt cx="4995366" cy="3757612"/>
          </a:xfrm>
          <a:solidFill>
            <a:schemeClr val="accent3">
              <a:lumMod val="75000"/>
            </a:schemeClr>
          </a:solidFill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18239" y="3156777"/>
              <a:ext cx="3630336" cy="2966925"/>
            </a:xfrm>
            <a:custGeom>
              <a:avLst/>
              <a:gdLst>
                <a:gd name="connsiteX0" fmla="*/ 40 w 10000"/>
                <a:gd name="connsiteY0" fmla="*/ 9768 h 9768"/>
                <a:gd name="connsiteX1" fmla="*/ 10000 w 10000"/>
                <a:gd name="connsiteY1" fmla="*/ 4639 h 9768"/>
                <a:gd name="connsiteX2" fmla="*/ 9720 w 10000"/>
                <a:gd name="connsiteY2" fmla="*/ 1266 h 9768"/>
                <a:gd name="connsiteX3" fmla="*/ 9979 w 10000"/>
                <a:gd name="connsiteY3" fmla="*/ 1245 h 9768"/>
                <a:gd name="connsiteX4" fmla="*/ 9286 w 10000"/>
                <a:gd name="connsiteY4" fmla="*/ 0 h 9768"/>
                <a:gd name="connsiteX5" fmla="*/ 8755 w 10000"/>
                <a:gd name="connsiteY5" fmla="*/ 1365 h 9768"/>
                <a:gd name="connsiteX6" fmla="*/ 9014 w 10000"/>
                <a:gd name="connsiteY6" fmla="*/ 1344 h 9768"/>
                <a:gd name="connsiteX7" fmla="*/ 9137 w 10000"/>
                <a:gd name="connsiteY7" fmla="*/ 4561 h 9768"/>
                <a:gd name="connsiteX8" fmla="*/ 0 w 10000"/>
                <a:gd name="connsiteY8" fmla="*/ 8142 h 9768"/>
                <a:gd name="connsiteX9" fmla="*/ 40 w 10000"/>
                <a:gd name="connsiteY9" fmla="*/ 9768 h 9768"/>
                <a:gd name="connsiteX0" fmla="*/ 20 w 10000"/>
                <a:gd name="connsiteY0" fmla="*/ 9929 h 9929"/>
                <a:gd name="connsiteX1" fmla="*/ 10000 w 10000"/>
                <a:gd name="connsiteY1" fmla="*/ 4749 h 9929"/>
                <a:gd name="connsiteX2" fmla="*/ 9720 w 10000"/>
                <a:gd name="connsiteY2" fmla="*/ 1296 h 9929"/>
                <a:gd name="connsiteX3" fmla="*/ 9979 w 10000"/>
                <a:gd name="connsiteY3" fmla="*/ 1275 h 9929"/>
                <a:gd name="connsiteX4" fmla="*/ 9286 w 10000"/>
                <a:gd name="connsiteY4" fmla="*/ 0 h 9929"/>
                <a:gd name="connsiteX5" fmla="*/ 8755 w 10000"/>
                <a:gd name="connsiteY5" fmla="*/ 1397 h 9929"/>
                <a:gd name="connsiteX6" fmla="*/ 9014 w 10000"/>
                <a:gd name="connsiteY6" fmla="*/ 1376 h 9929"/>
                <a:gd name="connsiteX7" fmla="*/ 9137 w 10000"/>
                <a:gd name="connsiteY7" fmla="*/ 4669 h 9929"/>
                <a:gd name="connsiteX8" fmla="*/ 0 w 10000"/>
                <a:gd name="connsiteY8" fmla="*/ 8335 h 9929"/>
                <a:gd name="connsiteX9" fmla="*/ 20 w 10000"/>
                <a:gd name="connsiteY9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29">
                  <a:moveTo>
                    <a:pt x="20" y="9929"/>
                  </a:moveTo>
                  <a:lnTo>
                    <a:pt x="10000" y="4749"/>
                  </a:lnTo>
                  <a:cubicBezTo>
                    <a:pt x="9907" y="3598"/>
                    <a:pt x="9813" y="2447"/>
                    <a:pt x="9720" y="1296"/>
                  </a:cubicBezTo>
                  <a:lnTo>
                    <a:pt x="9979" y="1275"/>
                  </a:lnTo>
                  <a:lnTo>
                    <a:pt x="9286" y="0"/>
                  </a:lnTo>
                  <a:lnTo>
                    <a:pt x="8755" y="1397"/>
                  </a:lnTo>
                  <a:lnTo>
                    <a:pt x="9014" y="1376"/>
                  </a:lnTo>
                  <a:lnTo>
                    <a:pt x="9137" y="4669"/>
                  </a:lnTo>
                  <a:lnTo>
                    <a:pt x="0" y="8335"/>
                  </a:lnTo>
                  <a:cubicBezTo>
                    <a:pt x="13" y="8890"/>
                    <a:pt x="7" y="9374"/>
                    <a:pt x="20" y="99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6" name="Rektangel med rundade hörn 15"/>
          <p:cNvSpPr/>
          <p:nvPr userDrawn="1"/>
        </p:nvSpPr>
        <p:spPr>
          <a:xfrm>
            <a:off x="4572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chemeClr val="accent1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8" name="Rektangel med rundade hörn 17"/>
          <p:cNvSpPr/>
          <p:nvPr userDrawn="1"/>
        </p:nvSpPr>
        <p:spPr>
          <a:xfrm>
            <a:off x="32766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chemeClr val="accent1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9" name="Rektangel med rundade hörn 18"/>
          <p:cNvSpPr/>
          <p:nvPr userDrawn="1"/>
        </p:nvSpPr>
        <p:spPr>
          <a:xfrm>
            <a:off x="60960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chemeClr val="accent1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483965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4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2704" y="1483965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2199" y="1483965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20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1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ektangel med rundade hörn 7"/>
          <p:cNvSpPr/>
          <p:nvPr userDrawn="1"/>
        </p:nvSpPr>
        <p:spPr>
          <a:xfrm>
            <a:off x="483621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7C787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7"/>
          <p:cNvSpPr/>
          <p:nvPr userDrawn="1"/>
        </p:nvSpPr>
        <p:spPr>
          <a:xfrm>
            <a:off x="32004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006F6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60198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9" name="Rektangel med rundade hörn 7"/>
          <p:cNvSpPr/>
          <p:nvPr userDrawn="1"/>
        </p:nvSpPr>
        <p:spPr>
          <a:xfrm flipH="1">
            <a:off x="4572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006F6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7"/>
          <p:cNvSpPr/>
          <p:nvPr userDrawn="1"/>
        </p:nvSpPr>
        <p:spPr>
          <a:xfrm flipH="1">
            <a:off x="32004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11" name="Rektangel med rundade hörn 7"/>
          <p:cNvSpPr/>
          <p:nvPr userDrawn="1"/>
        </p:nvSpPr>
        <p:spPr>
          <a:xfrm flipH="1">
            <a:off x="60198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7C787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7600" rtlCol="0" anchor="ctr"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141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1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78200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13063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575238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12297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15410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85270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och 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Ellips 13"/>
          <p:cNvSpPr/>
          <p:nvPr userDrawn="1"/>
        </p:nvSpPr>
        <p:spPr>
          <a:xfrm>
            <a:off x="477245" y="4726398"/>
            <a:ext cx="1160874" cy="1293402"/>
          </a:xfrm>
          <a:custGeom>
            <a:avLst/>
            <a:gdLst>
              <a:gd name="connsiteX0" fmla="*/ 0 w 2048384"/>
              <a:gd name="connsiteY0" fmla="*/ 1024192 h 2048384"/>
              <a:gd name="connsiteX1" fmla="*/ 1024192 w 2048384"/>
              <a:gd name="connsiteY1" fmla="*/ 0 h 2048384"/>
              <a:gd name="connsiteX2" fmla="*/ 2048384 w 2048384"/>
              <a:gd name="connsiteY2" fmla="*/ 1024192 h 2048384"/>
              <a:gd name="connsiteX3" fmla="*/ 1024192 w 2048384"/>
              <a:gd name="connsiteY3" fmla="*/ 2048384 h 2048384"/>
              <a:gd name="connsiteX4" fmla="*/ 0 w 2048384"/>
              <a:gd name="connsiteY4" fmla="*/ 1024192 h 2048384"/>
              <a:gd name="connsiteX0" fmla="*/ 1714 w 2050098"/>
              <a:gd name="connsiteY0" fmla="*/ 1024192 h 2164094"/>
              <a:gd name="connsiteX1" fmla="*/ 1025906 w 2050098"/>
              <a:gd name="connsiteY1" fmla="*/ 0 h 2164094"/>
              <a:gd name="connsiteX2" fmla="*/ 2050098 w 2050098"/>
              <a:gd name="connsiteY2" fmla="*/ 1024192 h 2164094"/>
              <a:gd name="connsiteX3" fmla="*/ 1025906 w 2050098"/>
              <a:gd name="connsiteY3" fmla="*/ 2048384 h 2164094"/>
              <a:gd name="connsiteX4" fmla="*/ 788636 w 2050098"/>
              <a:gd name="connsiteY4" fmla="*/ 2025636 h 2164094"/>
              <a:gd name="connsiteX5" fmla="*/ 1714 w 2050098"/>
              <a:gd name="connsiteY5" fmla="*/ 1024192 h 2164094"/>
              <a:gd name="connsiteX0" fmla="*/ 788636 w 2050098"/>
              <a:gd name="connsiteY0" fmla="*/ 2025636 h 2139824"/>
              <a:gd name="connsiteX1" fmla="*/ 1714 w 2050098"/>
              <a:gd name="connsiteY1" fmla="*/ 1024192 h 2139824"/>
              <a:gd name="connsiteX2" fmla="*/ 1025906 w 2050098"/>
              <a:gd name="connsiteY2" fmla="*/ 0 h 2139824"/>
              <a:gd name="connsiteX3" fmla="*/ 2050098 w 2050098"/>
              <a:gd name="connsiteY3" fmla="*/ 1024192 h 2139824"/>
              <a:gd name="connsiteX4" fmla="*/ 1117346 w 2050098"/>
              <a:gd name="connsiteY4" fmla="*/ 2139824 h 2139824"/>
              <a:gd name="connsiteX0" fmla="*/ 790539 w 2052001"/>
              <a:gd name="connsiteY0" fmla="*/ 2025636 h 2139824"/>
              <a:gd name="connsiteX1" fmla="*/ 691319 w 2052001"/>
              <a:gd name="connsiteY1" fmla="*/ 1939642 h 2139824"/>
              <a:gd name="connsiteX2" fmla="*/ 3617 w 2052001"/>
              <a:gd name="connsiteY2" fmla="*/ 1024192 h 2139824"/>
              <a:gd name="connsiteX3" fmla="*/ 1027809 w 2052001"/>
              <a:gd name="connsiteY3" fmla="*/ 0 h 2139824"/>
              <a:gd name="connsiteX4" fmla="*/ 2052001 w 2052001"/>
              <a:gd name="connsiteY4" fmla="*/ 1024192 h 2139824"/>
              <a:gd name="connsiteX5" fmla="*/ 1119249 w 2052001"/>
              <a:gd name="connsiteY5" fmla="*/ 2139824 h 2139824"/>
              <a:gd name="connsiteX0" fmla="*/ 791503 w 2052965"/>
              <a:gd name="connsiteY0" fmla="*/ 2025636 h 2139824"/>
              <a:gd name="connsiteX1" fmla="*/ 657358 w 2052965"/>
              <a:gd name="connsiteY1" fmla="*/ 2015842 h 2139824"/>
              <a:gd name="connsiteX2" fmla="*/ 4581 w 2052965"/>
              <a:gd name="connsiteY2" fmla="*/ 1024192 h 2139824"/>
              <a:gd name="connsiteX3" fmla="*/ 1028773 w 2052965"/>
              <a:gd name="connsiteY3" fmla="*/ 0 h 2139824"/>
              <a:gd name="connsiteX4" fmla="*/ 2052965 w 2052965"/>
              <a:gd name="connsiteY4" fmla="*/ 1024192 h 2139824"/>
              <a:gd name="connsiteX5" fmla="*/ 1120213 w 2052965"/>
              <a:gd name="connsiteY5" fmla="*/ 2139824 h 2139824"/>
              <a:gd name="connsiteX0" fmla="*/ 715303 w 2052965"/>
              <a:gd name="connsiteY0" fmla="*/ 2273286 h 2273286"/>
              <a:gd name="connsiteX1" fmla="*/ 657358 w 2052965"/>
              <a:gd name="connsiteY1" fmla="*/ 2015842 h 2273286"/>
              <a:gd name="connsiteX2" fmla="*/ 4581 w 2052965"/>
              <a:gd name="connsiteY2" fmla="*/ 1024192 h 2273286"/>
              <a:gd name="connsiteX3" fmla="*/ 1028773 w 2052965"/>
              <a:gd name="connsiteY3" fmla="*/ 0 h 2273286"/>
              <a:gd name="connsiteX4" fmla="*/ 2052965 w 2052965"/>
              <a:gd name="connsiteY4" fmla="*/ 1024192 h 2273286"/>
              <a:gd name="connsiteX5" fmla="*/ 1120213 w 2052965"/>
              <a:gd name="connsiteY5" fmla="*/ 2139824 h 2273286"/>
              <a:gd name="connsiteX0" fmla="*/ 693078 w 2052965"/>
              <a:gd name="connsiteY0" fmla="*/ 2257411 h 2257411"/>
              <a:gd name="connsiteX1" fmla="*/ 657358 w 2052965"/>
              <a:gd name="connsiteY1" fmla="*/ 2015842 h 2257411"/>
              <a:gd name="connsiteX2" fmla="*/ 4581 w 2052965"/>
              <a:gd name="connsiteY2" fmla="*/ 1024192 h 2257411"/>
              <a:gd name="connsiteX3" fmla="*/ 1028773 w 2052965"/>
              <a:gd name="connsiteY3" fmla="*/ 0 h 2257411"/>
              <a:gd name="connsiteX4" fmla="*/ 2052965 w 2052965"/>
              <a:gd name="connsiteY4" fmla="*/ 1024192 h 2257411"/>
              <a:gd name="connsiteX5" fmla="*/ 1120213 w 2052965"/>
              <a:gd name="connsiteY5" fmla="*/ 2139824 h 2257411"/>
              <a:gd name="connsiteX0" fmla="*/ 688853 w 2048740"/>
              <a:gd name="connsiteY0" fmla="*/ 2257411 h 2257411"/>
              <a:gd name="connsiteX1" fmla="*/ 907133 w 2048740"/>
              <a:gd name="connsiteY1" fmla="*/ 2038067 h 2257411"/>
              <a:gd name="connsiteX2" fmla="*/ 356 w 2048740"/>
              <a:gd name="connsiteY2" fmla="*/ 1024192 h 2257411"/>
              <a:gd name="connsiteX3" fmla="*/ 1024548 w 2048740"/>
              <a:gd name="connsiteY3" fmla="*/ 0 h 2257411"/>
              <a:gd name="connsiteX4" fmla="*/ 2048740 w 2048740"/>
              <a:gd name="connsiteY4" fmla="*/ 1024192 h 2257411"/>
              <a:gd name="connsiteX5" fmla="*/ 1115988 w 2048740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86416 w 2049318"/>
              <a:gd name="connsiteY5" fmla="*/ 2035049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8861 w 2048748"/>
              <a:gd name="connsiteY0" fmla="*/ 2257411 h 2257411"/>
              <a:gd name="connsiteX1" fmla="*/ 907141 w 2048748"/>
              <a:gd name="connsiteY1" fmla="*/ 2038067 h 2257411"/>
              <a:gd name="connsiteX2" fmla="*/ 364 w 2048748"/>
              <a:gd name="connsiteY2" fmla="*/ 1024192 h 2257411"/>
              <a:gd name="connsiteX3" fmla="*/ 1024556 w 2048748"/>
              <a:gd name="connsiteY3" fmla="*/ 0 h 2257411"/>
              <a:gd name="connsiteX4" fmla="*/ 2048748 w 2048748"/>
              <a:gd name="connsiteY4" fmla="*/ 1024192 h 2257411"/>
              <a:gd name="connsiteX5" fmla="*/ 1163621 w 2048748"/>
              <a:gd name="connsiteY5" fmla="*/ 2031874 h 2257411"/>
              <a:gd name="connsiteX0" fmla="*/ 688552 w 2048439"/>
              <a:gd name="connsiteY0" fmla="*/ 2257411 h 2257411"/>
              <a:gd name="connsiteX1" fmla="*/ 906832 w 2048439"/>
              <a:gd name="connsiteY1" fmla="*/ 2038067 h 2257411"/>
              <a:gd name="connsiteX2" fmla="*/ 55 w 2048439"/>
              <a:gd name="connsiteY2" fmla="*/ 1024192 h 2257411"/>
              <a:gd name="connsiteX3" fmla="*/ 1024247 w 2048439"/>
              <a:gd name="connsiteY3" fmla="*/ 0 h 2257411"/>
              <a:gd name="connsiteX4" fmla="*/ 2048439 w 2048439"/>
              <a:gd name="connsiteY4" fmla="*/ 1024192 h 2257411"/>
              <a:gd name="connsiteX5" fmla="*/ 1163312 w 2048439"/>
              <a:gd name="connsiteY5" fmla="*/ 2031874 h 2257411"/>
              <a:gd name="connsiteX0" fmla="*/ 688509 w 2048396"/>
              <a:gd name="connsiteY0" fmla="*/ 2257411 h 2257411"/>
              <a:gd name="connsiteX1" fmla="*/ 906789 w 2048396"/>
              <a:gd name="connsiteY1" fmla="*/ 2038067 h 2257411"/>
              <a:gd name="connsiteX2" fmla="*/ 12 w 2048396"/>
              <a:gd name="connsiteY2" fmla="*/ 1024192 h 2257411"/>
              <a:gd name="connsiteX3" fmla="*/ 1024204 w 2048396"/>
              <a:gd name="connsiteY3" fmla="*/ 0 h 2257411"/>
              <a:gd name="connsiteX4" fmla="*/ 2048396 w 2048396"/>
              <a:gd name="connsiteY4" fmla="*/ 1024192 h 2257411"/>
              <a:gd name="connsiteX5" fmla="*/ 1163269 w 2048396"/>
              <a:gd name="connsiteY5" fmla="*/ 2031874 h 2257411"/>
              <a:gd name="connsiteX0" fmla="*/ 656756 w 2016643"/>
              <a:gd name="connsiteY0" fmla="*/ 2257411 h 2257411"/>
              <a:gd name="connsiteX1" fmla="*/ 875036 w 2016643"/>
              <a:gd name="connsiteY1" fmla="*/ 2038067 h 2257411"/>
              <a:gd name="connsiteX2" fmla="*/ 9 w 2016643"/>
              <a:gd name="connsiteY2" fmla="*/ 1021017 h 2257411"/>
              <a:gd name="connsiteX3" fmla="*/ 992451 w 2016643"/>
              <a:gd name="connsiteY3" fmla="*/ 0 h 2257411"/>
              <a:gd name="connsiteX4" fmla="*/ 2016643 w 2016643"/>
              <a:gd name="connsiteY4" fmla="*/ 1024192 h 2257411"/>
              <a:gd name="connsiteX5" fmla="*/ 1131516 w 2016643"/>
              <a:gd name="connsiteY5" fmla="*/ 2031874 h 2257411"/>
              <a:gd name="connsiteX0" fmla="*/ 672629 w 2032516"/>
              <a:gd name="connsiteY0" fmla="*/ 2257442 h 2257442"/>
              <a:gd name="connsiteX1" fmla="*/ 890909 w 2032516"/>
              <a:gd name="connsiteY1" fmla="*/ 2038098 h 2257442"/>
              <a:gd name="connsiteX2" fmla="*/ 7 w 2032516"/>
              <a:gd name="connsiteY2" fmla="*/ 995648 h 2257442"/>
              <a:gd name="connsiteX3" fmla="*/ 1008324 w 2032516"/>
              <a:gd name="connsiteY3" fmla="*/ 31 h 2257442"/>
              <a:gd name="connsiteX4" fmla="*/ 2032516 w 2032516"/>
              <a:gd name="connsiteY4" fmla="*/ 1024223 h 2257442"/>
              <a:gd name="connsiteX5" fmla="*/ 1147389 w 2032516"/>
              <a:gd name="connsiteY5" fmla="*/ 2031905 h 2257442"/>
              <a:gd name="connsiteX0" fmla="*/ 656756 w 2016643"/>
              <a:gd name="connsiteY0" fmla="*/ 2257558 h 2257558"/>
              <a:gd name="connsiteX1" fmla="*/ 875036 w 2016643"/>
              <a:gd name="connsiteY1" fmla="*/ 2038214 h 2257558"/>
              <a:gd name="connsiteX2" fmla="*/ 9 w 2016643"/>
              <a:gd name="connsiteY2" fmla="*/ 964014 h 2257558"/>
              <a:gd name="connsiteX3" fmla="*/ 992451 w 2016643"/>
              <a:gd name="connsiteY3" fmla="*/ 147 h 2257558"/>
              <a:gd name="connsiteX4" fmla="*/ 2016643 w 2016643"/>
              <a:gd name="connsiteY4" fmla="*/ 1024339 h 2257558"/>
              <a:gd name="connsiteX5" fmla="*/ 1131516 w 2016643"/>
              <a:gd name="connsiteY5" fmla="*/ 2032021 h 2257558"/>
              <a:gd name="connsiteX0" fmla="*/ 666279 w 2026166"/>
              <a:gd name="connsiteY0" fmla="*/ 2257515 h 2257515"/>
              <a:gd name="connsiteX1" fmla="*/ 884559 w 2026166"/>
              <a:gd name="connsiteY1" fmla="*/ 2038171 h 2257515"/>
              <a:gd name="connsiteX2" fmla="*/ 7 w 2026166"/>
              <a:gd name="connsiteY2" fmla="*/ 973496 h 2257515"/>
              <a:gd name="connsiteX3" fmla="*/ 1001974 w 2026166"/>
              <a:gd name="connsiteY3" fmla="*/ 104 h 2257515"/>
              <a:gd name="connsiteX4" fmla="*/ 2026166 w 2026166"/>
              <a:gd name="connsiteY4" fmla="*/ 1024296 h 2257515"/>
              <a:gd name="connsiteX5" fmla="*/ 1141039 w 2026166"/>
              <a:gd name="connsiteY5" fmla="*/ 2031978 h 2257515"/>
              <a:gd name="connsiteX0" fmla="*/ 666279 w 2026166"/>
              <a:gd name="connsiteY0" fmla="*/ 2257522 h 2257522"/>
              <a:gd name="connsiteX1" fmla="*/ 884559 w 2026166"/>
              <a:gd name="connsiteY1" fmla="*/ 2038178 h 2257522"/>
              <a:gd name="connsiteX2" fmla="*/ 7 w 2026166"/>
              <a:gd name="connsiteY2" fmla="*/ 973503 h 2257522"/>
              <a:gd name="connsiteX3" fmla="*/ 1001974 w 2026166"/>
              <a:gd name="connsiteY3" fmla="*/ 111 h 2257522"/>
              <a:gd name="connsiteX4" fmla="*/ 2026166 w 2026166"/>
              <a:gd name="connsiteY4" fmla="*/ 1024303 h 2257522"/>
              <a:gd name="connsiteX5" fmla="*/ 1141039 w 2026166"/>
              <a:gd name="connsiteY5" fmla="*/ 2031985 h 2257522"/>
              <a:gd name="connsiteX0" fmla="*/ 659930 w 2019817"/>
              <a:gd name="connsiteY0" fmla="*/ 2257720 h 2257720"/>
              <a:gd name="connsiteX1" fmla="*/ 878210 w 2019817"/>
              <a:gd name="connsiteY1" fmla="*/ 2038376 h 2257720"/>
              <a:gd name="connsiteX2" fmla="*/ 8 w 2019817"/>
              <a:gd name="connsiteY2" fmla="*/ 941951 h 2257720"/>
              <a:gd name="connsiteX3" fmla="*/ 995625 w 2019817"/>
              <a:gd name="connsiteY3" fmla="*/ 309 h 2257720"/>
              <a:gd name="connsiteX4" fmla="*/ 2019817 w 2019817"/>
              <a:gd name="connsiteY4" fmla="*/ 1024501 h 2257720"/>
              <a:gd name="connsiteX5" fmla="*/ 1134690 w 2019817"/>
              <a:gd name="connsiteY5" fmla="*/ 2032183 h 2257720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3 w 2019820"/>
              <a:gd name="connsiteY0" fmla="*/ 2257873 h 2257873"/>
              <a:gd name="connsiteX1" fmla="*/ 878213 w 2019820"/>
              <a:gd name="connsiteY1" fmla="*/ 2038529 h 2257873"/>
              <a:gd name="connsiteX2" fmla="*/ 11 w 2019820"/>
              <a:gd name="connsiteY2" fmla="*/ 942104 h 2257873"/>
              <a:gd name="connsiteX3" fmla="*/ 995628 w 2019820"/>
              <a:gd name="connsiteY3" fmla="*/ 462 h 2257873"/>
              <a:gd name="connsiteX4" fmla="*/ 2019820 w 2019820"/>
              <a:gd name="connsiteY4" fmla="*/ 1024654 h 2257873"/>
              <a:gd name="connsiteX5" fmla="*/ 1134693 w 2019820"/>
              <a:gd name="connsiteY5" fmla="*/ 2032336 h 2257873"/>
              <a:gd name="connsiteX0" fmla="*/ 666279 w 2026166"/>
              <a:gd name="connsiteY0" fmla="*/ 2257629 h 2257629"/>
              <a:gd name="connsiteX1" fmla="*/ 884559 w 2026166"/>
              <a:gd name="connsiteY1" fmla="*/ 2038285 h 2257629"/>
              <a:gd name="connsiteX2" fmla="*/ 7 w 2026166"/>
              <a:gd name="connsiteY2" fmla="*/ 954560 h 2257629"/>
              <a:gd name="connsiteX3" fmla="*/ 1001974 w 2026166"/>
              <a:gd name="connsiteY3" fmla="*/ 218 h 2257629"/>
              <a:gd name="connsiteX4" fmla="*/ 2026166 w 2026166"/>
              <a:gd name="connsiteY4" fmla="*/ 1024410 h 2257629"/>
              <a:gd name="connsiteX5" fmla="*/ 1141039 w 2026166"/>
              <a:gd name="connsiteY5" fmla="*/ 2032092 h 2257629"/>
              <a:gd name="connsiteX0" fmla="*/ 666281 w 2026168"/>
              <a:gd name="connsiteY0" fmla="*/ 2257528 h 2257528"/>
              <a:gd name="connsiteX1" fmla="*/ 884561 w 2026168"/>
              <a:gd name="connsiteY1" fmla="*/ 2038184 h 2257528"/>
              <a:gd name="connsiteX2" fmla="*/ 9 w 2026168"/>
              <a:gd name="connsiteY2" fmla="*/ 954459 h 2257528"/>
              <a:gd name="connsiteX3" fmla="*/ 1001976 w 2026168"/>
              <a:gd name="connsiteY3" fmla="*/ 117 h 2257528"/>
              <a:gd name="connsiteX4" fmla="*/ 2026168 w 2026168"/>
              <a:gd name="connsiteY4" fmla="*/ 1024309 h 2257528"/>
              <a:gd name="connsiteX5" fmla="*/ 1141041 w 2026168"/>
              <a:gd name="connsiteY5" fmla="*/ 2031991 h 2257528"/>
              <a:gd name="connsiteX0" fmla="*/ 666282 w 2026169"/>
              <a:gd name="connsiteY0" fmla="*/ 2257419 h 2257419"/>
              <a:gd name="connsiteX1" fmla="*/ 884562 w 2026169"/>
              <a:gd name="connsiteY1" fmla="*/ 2038075 h 2257419"/>
              <a:gd name="connsiteX2" fmla="*/ 10 w 2026169"/>
              <a:gd name="connsiteY2" fmla="*/ 954350 h 2257419"/>
              <a:gd name="connsiteX3" fmla="*/ 1001977 w 2026169"/>
              <a:gd name="connsiteY3" fmla="*/ 8 h 2257419"/>
              <a:gd name="connsiteX4" fmla="*/ 2026169 w 2026169"/>
              <a:gd name="connsiteY4" fmla="*/ 1024200 h 2257419"/>
              <a:gd name="connsiteX5" fmla="*/ 1141042 w 2026169"/>
              <a:gd name="connsiteY5" fmla="*/ 2031882 h 2257419"/>
              <a:gd name="connsiteX0" fmla="*/ 666283 w 2026170"/>
              <a:gd name="connsiteY0" fmla="*/ 2257419 h 2257419"/>
              <a:gd name="connsiteX1" fmla="*/ 884563 w 2026170"/>
              <a:gd name="connsiteY1" fmla="*/ 2038075 h 2257419"/>
              <a:gd name="connsiteX2" fmla="*/ 11 w 2026170"/>
              <a:gd name="connsiteY2" fmla="*/ 954350 h 2257419"/>
              <a:gd name="connsiteX3" fmla="*/ 1001978 w 2026170"/>
              <a:gd name="connsiteY3" fmla="*/ 8 h 2257419"/>
              <a:gd name="connsiteX4" fmla="*/ 2026170 w 2026170"/>
              <a:gd name="connsiteY4" fmla="*/ 1024200 h 2257419"/>
              <a:gd name="connsiteX5" fmla="*/ 1141043 w 2026170"/>
              <a:gd name="connsiteY5" fmla="*/ 2031882 h 2257419"/>
              <a:gd name="connsiteX0" fmla="*/ 666367 w 2026254"/>
              <a:gd name="connsiteY0" fmla="*/ 2257418 h 2257418"/>
              <a:gd name="connsiteX1" fmla="*/ 884647 w 2026254"/>
              <a:gd name="connsiteY1" fmla="*/ 2038074 h 2257418"/>
              <a:gd name="connsiteX2" fmla="*/ 95 w 2026254"/>
              <a:gd name="connsiteY2" fmla="*/ 954349 h 2257418"/>
              <a:gd name="connsiteX3" fmla="*/ 1002062 w 2026254"/>
              <a:gd name="connsiteY3" fmla="*/ 7 h 2257418"/>
              <a:gd name="connsiteX4" fmla="*/ 2026254 w 2026254"/>
              <a:gd name="connsiteY4" fmla="*/ 1024199 h 2257418"/>
              <a:gd name="connsiteX5" fmla="*/ 1141127 w 2026254"/>
              <a:gd name="connsiteY5" fmla="*/ 2031881 h 2257418"/>
              <a:gd name="connsiteX0" fmla="*/ 666367 w 2026254"/>
              <a:gd name="connsiteY0" fmla="*/ 2257471 h 2257471"/>
              <a:gd name="connsiteX1" fmla="*/ 884647 w 2026254"/>
              <a:gd name="connsiteY1" fmla="*/ 2038127 h 2257471"/>
              <a:gd name="connsiteX2" fmla="*/ 95 w 2026254"/>
              <a:gd name="connsiteY2" fmla="*/ 954402 h 2257471"/>
              <a:gd name="connsiteX3" fmla="*/ 1002062 w 2026254"/>
              <a:gd name="connsiteY3" fmla="*/ 60 h 2257471"/>
              <a:gd name="connsiteX4" fmla="*/ 2026254 w 2026254"/>
              <a:gd name="connsiteY4" fmla="*/ 1024252 h 2257471"/>
              <a:gd name="connsiteX5" fmla="*/ 1141127 w 2026254"/>
              <a:gd name="connsiteY5" fmla="*/ 2031934 h 2257471"/>
              <a:gd name="connsiteX0" fmla="*/ 666367 w 2026254"/>
              <a:gd name="connsiteY0" fmla="*/ 2257576 h 2257576"/>
              <a:gd name="connsiteX1" fmla="*/ 884647 w 2026254"/>
              <a:gd name="connsiteY1" fmla="*/ 2038232 h 2257576"/>
              <a:gd name="connsiteX2" fmla="*/ 95 w 2026254"/>
              <a:gd name="connsiteY2" fmla="*/ 954507 h 2257576"/>
              <a:gd name="connsiteX3" fmla="*/ 1002062 w 2026254"/>
              <a:gd name="connsiteY3" fmla="*/ 165 h 2257576"/>
              <a:gd name="connsiteX4" fmla="*/ 2026254 w 2026254"/>
              <a:gd name="connsiteY4" fmla="*/ 1024357 h 2257576"/>
              <a:gd name="connsiteX5" fmla="*/ 1141127 w 2026254"/>
              <a:gd name="connsiteY5" fmla="*/ 2032039 h 2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254" h="2257576">
                <a:moveTo>
                  <a:pt x="666367" y="2257576"/>
                </a:moveTo>
                <a:cubicBezTo>
                  <a:pt x="738730" y="2182919"/>
                  <a:pt x="777676" y="2138464"/>
                  <a:pt x="884647" y="2038232"/>
                </a:cubicBezTo>
                <a:cubicBezTo>
                  <a:pt x="245493" y="1934825"/>
                  <a:pt x="-5632" y="1428930"/>
                  <a:pt x="95" y="954507"/>
                </a:cubicBezTo>
                <a:cubicBezTo>
                  <a:pt x="5822" y="480084"/>
                  <a:pt x="456852" y="-10335"/>
                  <a:pt x="1002062" y="165"/>
                </a:cubicBezTo>
                <a:cubicBezTo>
                  <a:pt x="1547272" y="10665"/>
                  <a:pt x="2026254" y="458711"/>
                  <a:pt x="2026254" y="1024357"/>
                </a:cubicBezTo>
                <a:cubicBezTo>
                  <a:pt x="2026254" y="1590003"/>
                  <a:pt x="1634581" y="1938792"/>
                  <a:pt x="1141127" y="2032039"/>
                </a:cubicBezTo>
              </a:path>
            </a:pathLst>
          </a:custGeom>
          <a:noFill/>
          <a:ln w="57150" cap="rnd" cmpd="sng">
            <a:solidFill>
              <a:srgbClr val="006F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Exempel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006F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>
              <a:buClr>
                <a:srgbClr val="006F65"/>
              </a:buClr>
              <a:defRPr sz="3200" b="1" baseline="0">
                <a:solidFill>
                  <a:schemeClr val="tx1"/>
                </a:solidFill>
              </a:defRPr>
            </a:lvl1pPr>
            <a:lvl2pPr>
              <a:buClr>
                <a:srgbClr val="006F65"/>
              </a:buClr>
              <a:defRPr sz="32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00600"/>
            <a:ext cx="6858000" cy="1143000"/>
          </a:xfrm>
        </p:spPr>
        <p:txBody>
          <a:bodyPr>
            <a:normAutofit/>
          </a:bodyPr>
          <a:lstStyle>
            <a:lvl1pPr marL="0" indent="0">
              <a:buClr>
                <a:srgbClr val="006F65"/>
              </a:buClr>
              <a:buFont typeface="Arial" panose="020B0604020202020204" pitchFamily="34" charset="0"/>
              <a:buNone/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för att skriva exempeltext här. </a:t>
            </a:r>
          </a:p>
        </p:txBody>
      </p:sp>
    </p:spTree>
    <p:extLst>
      <p:ext uri="{BB962C8B-B14F-4D97-AF65-F5344CB8AC3E}">
        <p14:creationId xmlns:p14="http://schemas.microsoft.com/office/powerpoint/2010/main" val="193832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006F6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 marL="0" indent="0">
              <a:buClr>
                <a:srgbClr val="006F65"/>
              </a:buClr>
              <a:buNone/>
              <a:defRPr sz="3600" b="1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rgbClr val="006F65"/>
              </a:buClr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97081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3926910332"/>
              </p:ext>
            </p:extLst>
          </p:nvPr>
        </p:nvGraphicFramePr>
        <p:xfrm>
          <a:off x="2237509" y="1986280"/>
          <a:ext cx="4668982" cy="34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457200" y="1894502"/>
            <a:ext cx="2367885" cy="239098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Kvartal 4</a:t>
            </a:r>
            <a:endParaRPr lang="sv-SE" sz="1400" dirty="0" smtClean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6324600" y="1894502"/>
            <a:ext cx="2367885" cy="239098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1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457200" y="3886200"/>
            <a:ext cx="2367885" cy="239098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3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324600" y="3886200"/>
            <a:ext cx="2367885" cy="239098"/>
          </a:xfrm>
          <a:prstGeom prst="rect">
            <a:avLst/>
          </a:prstGeom>
          <a:solidFill>
            <a:srgbClr val="006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2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88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393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87725" y="3406422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årtal</a:t>
            </a:r>
          </a:p>
        </p:txBody>
      </p:sp>
    </p:spTree>
    <p:extLst>
      <p:ext uri="{BB962C8B-B14F-4D97-AF65-F5344CB8AC3E}">
        <p14:creationId xmlns:p14="http://schemas.microsoft.com/office/powerpoint/2010/main" val="222546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081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657" y="1"/>
            <a:ext cx="9144657" cy="6864626"/>
          </a:xfrm>
          <a:solidFill>
            <a:srgbClr val="F6F4E8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 .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00"/>
            <a:ext cx="7315200" cy="180022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54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5410200"/>
            <a:ext cx="73152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 smtClean="0"/>
              <a:t>Klicka här för att lägga till eventuell underrubrik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5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484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5484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9609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35" name="Platshållare för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23104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36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25390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37" name="Platshållare för text 6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7676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5107"/>
            <a:ext cx="8229600" cy="762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sv-SE" noProof="0" dirty="0" smtClean="0"/>
              <a:t>Kontaktuppgifter</a:t>
            </a:r>
            <a:endParaRPr lang="sv-SE" noProof="0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1" y="913739"/>
            <a:ext cx="8229600" cy="52453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Skriv projektets namn</a:t>
            </a:r>
          </a:p>
        </p:txBody>
      </p:sp>
      <p:sp>
        <p:nvSpPr>
          <p:cNvPr id="61" name="TextBox 18"/>
          <p:cNvSpPr txBox="1"/>
          <p:nvPr userDrawn="1"/>
        </p:nvSpPr>
        <p:spPr>
          <a:xfrm>
            <a:off x="9234615" y="32658"/>
            <a:ext cx="1600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Om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du har färre än 6 kontakter: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Markera och ta bort de fält du inte använder. </a:t>
            </a:r>
          </a:p>
        </p:txBody>
      </p:sp>
      <p:sp>
        <p:nvSpPr>
          <p:cNvPr id="65" name="Platshållare för text 6"/>
          <p:cNvSpPr>
            <a:spLocks noGrp="1"/>
          </p:cNvSpPr>
          <p:nvPr>
            <p:ph type="body" sz="quarter" idx="44" hasCustomPrompt="1"/>
          </p:nvPr>
        </p:nvSpPr>
        <p:spPr>
          <a:xfrm>
            <a:off x="464596" y="19609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66" name="Platshållare för text 6"/>
          <p:cNvSpPr>
            <a:spLocks noGrp="1"/>
          </p:cNvSpPr>
          <p:nvPr>
            <p:ph type="body" sz="quarter" idx="45" hasCustomPrompt="1"/>
          </p:nvPr>
        </p:nvSpPr>
        <p:spPr>
          <a:xfrm>
            <a:off x="464596" y="23104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67" name="Platshållare för text 6"/>
          <p:cNvSpPr>
            <a:spLocks noGrp="1"/>
          </p:cNvSpPr>
          <p:nvPr>
            <p:ph type="body" sz="quarter" idx="46" hasCustomPrompt="1"/>
          </p:nvPr>
        </p:nvSpPr>
        <p:spPr>
          <a:xfrm>
            <a:off x="464596" y="25390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68" name="Platshållare för text 6"/>
          <p:cNvSpPr>
            <a:spLocks noGrp="1"/>
          </p:cNvSpPr>
          <p:nvPr>
            <p:ph type="body" sz="quarter" idx="47" hasCustomPrompt="1"/>
          </p:nvPr>
        </p:nvSpPr>
        <p:spPr>
          <a:xfrm>
            <a:off x="464596" y="27676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69" name="Platshållare för text 6"/>
          <p:cNvSpPr>
            <a:spLocks noGrp="1"/>
          </p:cNvSpPr>
          <p:nvPr>
            <p:ph type="body" sz="quarter" idx="48" hasCustomPrompt="1"/>
          </p:nvPr>
        </p:nvSpPr>
        <p:spPr>
          <a:xfrm>
            <a:off x="449804" y="31486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0" name="Platshållare för text 6"/>
          <p:cNvSpPr>
            <a:spLocks noGrp="1"/>
          </p:cNvSpPr>
          <p:nvPr>
            <p:ph type="body" sz="quarter" idx="49" hasCustomPrompt="1"/>
          </p:nvPr>
        </p:nvSpPr>
        <p:spPr>
          <a:xfrm>
            <a:off x="4564604" y="31486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1" name="Platshållare för text 6"/>
          <p:cNvSpPr>
            <a:spLocks noGrp="1"/>
          </p:cNvSpPr>
          <p:nvPr>
            <p:ph type="body" sz="quarter" idx="50" hasCustomPrompt="1"/>
          </p:nvPr>
        </p:nvSpPr>
        <p:spPr>
          <a:xfrm>
            <a:off x="4564604" y="35611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2" name="Platshållare för text 6"/>
          <p:cNvSpPr>
            <a:spLocks noGrp="1"/>
          </p:cNvSpPr>
          <p:nvPr>
            <p:ph type="body" sz="quarter" idx="51" hasCustomPrompt="1"/>
          </p:nvPr>
        </p:nvSpPr>
        <p:spPr>
          <a:xfrm>
            <a:off x="4564604" y="39106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3" name="Platshållare för text 6"/>
          <p:cNvSpPr>
            <a:spLocks noGrp="1"/>
          </p:cNvSpPr>
          <p:nvPr>
            <p:ph type="body" sz="quarter" idx="52" hasCustomPrompt="1"/>
          </p:nvPr>
        </p:nvSpPr>
        <p:spPr>
          <a:xfrm>
            <a:off x="4564604" y="41392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4" name="Platshållare för text 6"/>
          <p:cNvSpPr>
            <a:spLocks noGrp="1"/>
          </p:cNvSpPr>
          <p:nvPr>
            <p:ph type="body" sz="quarter" idx="53" hasCustomPrompt="1"/>
          </p:nvPr>
        </p:nvSpPr>
        <p:spPr>
          <a:xfrm>
            <a:off x="4564604" y="43678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5" name="Platshållare för text 6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35611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55" hasCustomPrompt="1"/>
          </p:nvPr>
        </p:nvSpPr>
        <p:spPr>
          <a:xfrm>
            <a:off x="457200" y="39106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7" name="Platshållare för text 6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41392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8" name="Platshållare för text 6"/>
          <p:cNvSpPr>
            <a:spLocks noGrp="1"/>
          </p:cNvSpPr>
          <p:nvPr>
            <p:ph type="body" sz="quarter" idx="57" hasCustomPrompt="1"/>
          </p:nvPr>
        </p:nvSpPr>
        <p:spPr>
          <a:xfrm>
            <a:off x="457200" y="43678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9" name="Platshållare för text 6"/>
          <p:cNvSpPr>
            <a:spLocks noGrp="1"/>
          </p:cNvSpPr>
          <p:nvPr>
            <p:ph type="body" sz="quarter" idx="58" hasCustomPrompt="1"/>
          </p:nvPr>
        </p:nvSpPr>
        <p:spPr>
          <a:xfrm>
            <a:off x="442408" y="47488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0" name="Platshållare för text 6"/>
          <p:cNvSpPr>
            <a:spLocks noGrp="1"/>
          </p:cNvSpPr>
          <p:nvPr>
            <p:ph type="body" sz="quarter" idx="59" hasCustomPrompt="1"/>
          </p:nvPr>
        </p:nvSpPr>
        <p:spPr>
          <a:xfrm>
            <a:off x="4557208" y="4748865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1" name="Platshållare för text 6"/>
          <p:cNvSpPr>
            <a:spLocks noGrp="1"/>
          </p:cNvSpPr>
          <p:nvPr>
            <p:ph type="body" sz="quarter" idx="60" hasCustomPrompt="1"/>
          </p:nvPr>
        </p:nvSpPr>
        <p:spPr>
          <a:xfrm>
            <a:off x="4557208" y="51613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2" name="Platshållare för text 6"/>
          <p:cNvSpPr>
            <a:spLocks noGrp="1"/>
          </p:cNvSpPr>
          <p:nvPr>
            <p:ph type="body" sz="quarter" idx="61" hasCustomPrompt="1"/>
          </p:nvPr>
        </p:nvSpPr>
        <p:spPr>
          <a:xfrm>
            <a:off x="4557208" y="55108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3" name="Platshållare för text 6"/>
          <p:cNvSpPr>
            <a:spLocks noGrp="1"/>
          </p:cNvSpPr>
          <p:nvPr>
            <p:ph type="body" sz="quarter" idx="62" hasCustomPrompt="1"/>
          </p:nvPr>
        </p:nvSpPr>
        <p:spPr>
          <a:xfrm>
            <a:off x="4557208" y="57394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4" name="Platshållare för text 6"/>
          <p:cNvSpPr>
            <a:spLocks noGrp="1"/>
          </p:cNvSpPr>
          <p:nvPr>
            <p:ph type="body" sz="quarter" idx="63" hasCustomPrompt="1"/>
          </p:nvPr>
        </p:nvSpPr>
        <p:spPr>
          <a:xfrm>
            <a:off x="4557208" y="59680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85" name="Platshållare för text 6"/>
          <p:cNvSpPr>
            <a:spLocks noGrp="1"/>
          </p:cNvSpPr>
          <p:nvPr>
            <p:ph type="body" sz="quarter" idx="64" hasCustomPrompt="1"/>
          </p:nvPr>
        </p:nvSpPr>
        <p:spPr>
          <a:xfrm>
            <a:off x="449804" y="5161395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6" name="Platshållare för text 6"/>
          <p:cNvSpPr>
            <a:spLocks noGrp="1"/>
          </p:cNvSpPr>
          <p:nvPr>
            <p:ph type="body" sz="quarter" idx="65" hasCustomPrompt="1"/>
          </p:nvPr>
        </p:nvSpPr>
        <p:spPr>
          <a:xfrm>
            <a:off x="449804" y="55108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7" name="Platshållare för text 6"/>
          <p:cNvSpPr>
            <a:spLocks noGrp="1"/>
          </p:cNvSpPr>
          <p:nvPr>
            <p:ph type="body" sz="quarter" idx="66" hasCustomPrompt="1"/>
          </p:nvPr>
        </p:nvSpPr>
        <p:spPr>
          <a:xfrm>
            <a:off x="449804" y="5739465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8" name="Platshållare för text 6"/>
          <p:cNvSpPr>
            <a:spLocks noGrp="1"/>
          </p:cNvSpPr>
          <p:nvPr>
            <p:ph type="body" sz="quarter" idx="67" hasCustomPrompt="1"/>
          </p:nvPr>
        </p:nvSpPr>
        <p:spPr>
          <a:xfrm>
            <a:off x="449804" y="5968065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322006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861458" y="4465698"/>
            <a:ext cx="5410200" cy="63970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1458" y="2370364"/>
            <a:ext cx="5410200" cy="28575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2971800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 userDrawn="1"/>
        </p:nvSpPr>
        <p:spPr>
          <a:xfrm>
            <a:off x="3731779" y="5498068"/>
            <a:ext cx="164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noProof="0" dirty="0" smtClean="0">
                <a:solidFill>
                  <a:schemeClr val="accent1"/>
                </a:solidFill>
              </a:rPr>
              <a:t>www.VINNOVA.se</a:t>
            </a:r>
            <a:endParaRPr lang="sv-SE" sz="14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4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ditione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C91D-5E68-4EC7-AA96-47854C325510}" type="datetime1">
              <a:rPr lang="sv-SE" smtClean="0"/>
              <a:pPr/>
              <a:t>2014-03-05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Bild </a:t>
            </a:r>
            <a:fld id="{C9F0907F-1754-42CD-9098-7B237B6AC0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84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E4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Klicka för att lägga till underrubrik</a:t>
            </a:r>
            <a:endParaRPr lang="sv-SE" noProof="0" dirty="0"/>
          </a:p>
        </p:txBody>
      </p:sp>
      <p:grpSp>
        <p:nvGrpSpPr>
          <p:cNvPr id="8" name="Grupp 8"/>
          <p:cNvGrpSpPr>
            <a:grpSpLocks/>
          </p:cNvGrpSpPr>
          <p:nvPr/>
        </p:nvGrpSpPr>
        <p:grpSpPr bwMode="auto">
          <a:xfrm>
            <a:off x="-136525" y="0"/>
            <a:ext cx="1922463" cy="1785938"/>
            <a:chOff x="-137010" y="0"/>
            <a:chExt cx="1922952" cy="1785942"/>
          </a:xfrm>
        </p:grpSpPr>
        <p:sp>
          <p:nvSpPr>
            <p:cNvPr id="9" name="Diagonal rand 9"/>
            <p:cNvSpPr/>
            <p:nvPr userDrawn="1"/>
          </p:nvSpPr>
          <p:spPr bwMode="ltGray">
            <a:xfrm>
              <a:off x="-450" y="0"/>
              <a:ext cx="1786392" cy="1785942"/>
            </a:xfrm>
            <a:prstGeom prst="diagStripe">
              <a:avLst>
                <a:gd name="adj" fmla="val 717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10"/>
            <p:cNvSpPr txBox="1">
              <a:spLocks noChangeArrowheads="1"/>
            </p:cNvSpPr>
            <p:nvPr/>
          </p:nvSpPr>
          <p:spPr bwMode="ltGray">
            <a:xfrm rot="-2700000">
              <a:off x="-137010" y="619126"/>
              <a:ext cx="1818150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sv-SE" sz="1400" noProof="0" dirty="0" smtClean="0">
                  <a:solidFill>
                    <a:srgbClr val="F6F4E8"/>
                  </a:solidFill>
                </a:rPr>
                <a:t>WWW.VINNOVA.SE</a:t>
              </a:r>
            </a:p>
          </p:txBody>
        </p:sp>
      </p:grpSp>
      <p:grpSp>
        <p:nvGrpSpPr>
          <p:cNvPr id="12" name="Grupp 11"/>
          <p:cNvGrpSpPr/>
          <p:nvPr userDrawn="1"/>
        </p:nvGrpSpPr>
        <p:grpSpPr>
          <a:xfrm>
            <a:off x="9234615" y="0"/>
            <a:ext cx="1981200" cy="6840855"/>
            <a:chOff x="9296400" y="0"/>
            <a:chExt cx="1981200" cy="6840855"/>
          </a:xfrm>
        </p:grpSpPr>
        <p:sp>
          <p:nvSpPr>
            <p:cNvPr id="13" name="Rektangel 12"/>
            <p:cNvSpPr/>
            <p:nvPr/>
          </p:nvSpPr>
          <p:spPr bwMode="auto">
            <a:xfrm>
              <a:off x="9296400" y="0"/>
              <a:ext cx="1981200" cy="68408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4" name="textruta 12"/>
            <p:cNvSpPr txBox="1">
              <a:spLocks noChangeArrowheads="1"/>
            </p:cNvSpPr>
            <p:nvPr/>
          </p:nvSpPr>
          <p:spPr bwMode="auto">
            <a:xfrm>
              <a:off x="9402177" y="164068"/>
              <a:ext cx="179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sv-SE" altLang="en-US" sz="1200" b="1" dirty="0" smtClean="0">
                  <a:solidFill>
                    <a:srgbClr val="000000"/>
                  </a:solidFill>
                </a:rPr>
                <a:t>Anpassa informationen </a:t>
              </a:r>
              <a:r>
                <a:rPr lang="sv-SE" altLang="en-US" sz="1200" b="1" dirty="0">
                  <a:solidFill>
                    <a:srgbClr val="000000"/>
                  </a:solidFill>
                </a:rPr>
                <a:t>i </a:t>
              </a:r>
              <a:r>
                <a:rPr lang="sv-SE" altLang="en-US" sz="1200" b="1" dirty="0" smtClean="0">
                  <a:solidFill>
                    <a:srgbClr val="000000"/>
                  </a:solidFill>
                </a:rPr>
                <a:t>sidfoten:</a:t>
              </a:r>
              <a:endParaRPr lang="sv-SE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" descr="C:\Documents and Settings\jimfri\Skrivbord\sidhuvud_sidfo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162" y="2514600"/>
              <a:ext cx="180337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ruta 14"/>
            <p:cNvSpPr txBox="1">
              <a:spLocks noChangeArrowheads="1"/>
            </p:cNvSpPr>
            <p:nvPr/>
          </p:nvSpPr>
          <p:spPr bwMode="auto">
            <a:xfrm>
              <a:off x="9422159" y="6858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1. Klicka på knappen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Sidhuvud/Sidfot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på fliken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Infoga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9" name="textruta 16"/>
            <p:cNvSpPr txBox="1">
              <a:spLocks noChangeArrowheads="1"/>
            </p:cNvSpPr>
            <p:nvPr/>
          </p:nvSpPr>
          <p:spPr bwMode="auto">
            <a:xfrm>
              <a:off x="9368371" y="20574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2. Kryssa i de olika delarna du vill ha i presentationen. </a:t>
              </a:r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153" y="1290918"/>
              <a:ext cx="1860550" cy="6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ruta 16"/>
            <p:cNvSpPr txBox="1">
              <a:spLocks noChangeArrowheads="1"/>
            </p:cNvSpPr>
            <p:nvPr userDrawn="1"/>
          </p:nvSpPr>
          <p:spPr bwMode="auto">
            <a:xfrm>
              <a:off x="9368372" y="3886200"/>
              <a:ext cx="1797170" cy="295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Notera </a:t>
              </a:r>
              <a:r>
                <a:rPr lang="sv-SE" altLang="en-US" sz="1200" dirty="0">
                  <a:solidFill>
                    <a:srgbClr val="000000"/>
                  </a:solidFill>
                </a:rPr>
                <a:t>skillnaden mellan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automatiskt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och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inte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för datum i sidfoten. Det förra innebär att dagens datum alltid visas i presentationen. I fältet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kan du med fördel ange titeln på föredraget eller mötet</a:t>
              </a:r>
              <a:r>
                <a:rPr lang="sv-SE" altLang="en-US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Observera att sidfoten, sidnumret och datum bara syns i utskrift eller i redigeringsläge, inte i presentationsläge. </a:t>
              </a:r>
              <a:endParaRPr lang="sv-SE" alt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ktangel 21"/>
          <p:cNvSpPr/>
          <p:nvPr userDrawn="1"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21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981075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9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657" y="1"/>
            <a:ext cx="9144657" cy="6864626"/>
          </a:xfrm>
          <a:solidFill>
            <a:srgbClr val="006F6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 .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00"/>
            <a:ext cx="7315200" cy="18002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 b="1" cap="none">
                <a:solidFill>
                  <a:schemeClr val="tx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5410200"/>
            <a:ext cx="73152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 smtClean="0"/>
              <a:t>Klicka för att lägga till eventuell underrubrik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6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dirty="0" smtClean="0"/>
              <a:t>Klicka på bildikonen i mitten för att infoga bild.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32952" y="3750677"/>
            <a:ext cx="6858000" cy="1785104"/>
          </a:xfrm>
          <a:solidFill>
            <a:schemeClr val="accent1"/>
          </a:solidFill>
          <a:ln>
            <a:noFill/>
          </a:ln>
        </p:spPr>
        <p:txBody>
          <a:bodyPr lIns="429768" tIns="640080" rIns="429768" bIns="640080" anchor="ctr">
            <a:spAutoFit/>
          </a:bodyPr>
          <a:lstStyle>
            <a:lvl1pPr algn="ctr">
              <a:lnSpc>
                <a:spcPct val="100000"/>
              </a:lnSpc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2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för att skriva text eller infoga bild eller graf genom att klicka på ikonerna nedan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96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962400" cy="4972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18649" y="1154114"/>
            <a:ext cx="3968151" cy="497205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800"/>
            </a:lvl3pPr>
            <a:lvl4pPr marL="685800" indent="0">
              <a:buNone/>
              <a:defRPr sz="2800"/>
            </a:lvl4pPr>
            <a:lvl5pPr marL="914400" indent="0"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17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700732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475704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69840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99256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977442" y="1143000"/>
            <a:ext cx="3699310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3016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7152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961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6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dirty="0" smtClean="0"/>
              <a:t>Klicka på bildikonen i mitten för att infoga bild.</a:t>
            </a:r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9283490" y="0"/>
            <a:ext cx="1841709" cy="28956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smtClean="0">
              <a:solidFill>
                <a:srgbClr val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9296401" y="32658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chemeClr val="tx2"/>
                </a:solidFill>
              </a:rPr>
              <a:t>Ändra</a:t>
            </a:r>
            <a:r>
              <a:rPr lang="sv-SE" sz="1200" b="1" baseline="0" noProof="0" dirty="0" smtClean="0">
                <a:solidFill>
                  <a:schemeClr val="tx2"/>
                </a:solidFill>
              </a:rPr>
              <a:t>  bakgrunds-bilden brytbilden: </a:t>
            </a:r>
            <a:endParaRPr lang="sv-SE" sz="1200" b="1" noProof="0" dirty="0" smtClean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1352550"/>
            <a:ext cx="33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8"/>
          <p:cNvSpPr txBox="1"/>
          <p:nvPr userDrawn="1"/>
        </p:nvSpPr>
        <p:spPr>
          <a:xfrm>
            <a:off x="9256012" y="479634"/>
            <a:ext cx="19345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baseline="0" noProof="0" dirty="0" smtClean="0">
                <a:solidFill>
                  <a:schemeClr val="tx2"/>
                </a:solidFill>
              </a:rPr>
              <a:t>1. 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Klicka på bildikonen i mitten och infoga en bild (obs! bilden måste vara 4:3 med bra upplösning). </a:t>
            </a:r>
          </a:p>
          <a:p>
            <a:endParaRPr lang="sv-SE" sz="1200" baseline="0" noProof="0" dirty="0" smtClean="0">
              <a:solidFill>
                <a:schemeClr val="tx2"/>
              </a:solidFill>
            </a:endParaRPr>
          </a:p>
          <a:p>
            <a:endParaRPr lang="sv-SE" sz="1200" noProof="0" dirty="0" smtClean="0">
              <a:solidFill>
                <a:schemeClr val="tx2"/>
              </a:solidFill>
            </a:endParaRPr>
          </a:p>
          <a:p>
            <a:endParaRPr lang="sv-SE" sz="1200" noProof="0" dirty="0" smtClean="0">
              <a:solidFill>
                <a:schemeClr val="tx2"/>
              </a:solidFill>
            </a:endParaRPr>
          </a:p>
          <a:p>
            <a:r>
              <a:rPr lang="sv-SE" sz="1200" b="1" noProof="0" dirty="0" smtClean="0">
                <a:solidFill>
                  <a:schemeClr val="tx2"/>
                </a:solidFill>
              </a:rPr>
              <a:t>2. </a:t>
            </a:r>
            <a:r>
              <a:rPr lang="sv-SE" sz="1200" noProof="0" dirty="0" smtClean="0">
                <a:solidFill>
                  <a:schemeClr val="tx2"/>
                </a:solidFill>
              </a:rPr>
              <a:t>Klicka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 </a:t>
            </a:r>
            <a:r>
              <a:rPr lang="sv-SE" sz="1200" noProof="0" dirty="0" smtClean="0">
                <a:solidFill>
                  <a:schemeClr val="tx2"/>
                </a:solidFill>
              </a:rPr>
              <a:t>på textrutan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 </a:t>
            </a:r>
            <a:r>
              <a:rPr lang="sv-SE" sz="1200" noProof="0" dirty="0" smtClean="0">
                <a:solidFill>
                  <a:schemeClr val="tx2"/>
                </a:solidFill>
              </a:rPr>
              <a:t>och klicka på figurfyllning</a:t>
            </a:r>
            <a:r>
              <a:rPr lang="sv-SE" sz="1200" baseline="0" noProof="0" dirty="0" smtClean="0">
                <a:solidFill>
                  <a:schemeClr val="tx2"/>
                </a:solidFill>
              </a:rPr>
              <a:t> på fliken Ritverktyg. </a:t>
            </a:r>
          </a:p>
          <a:p>
            <a:endParaRPr lang="sv-SE" sz="1200" baseline="0" noProof="0" dirty="0" smtClean="0">
              <a:solidFill>
                <a:schemeClr val="tx2"/>
              </a:solidFill>
            </a:endParaRPr>
          </a:p>
          <a:p>
            <a:endParaRPr lang="sv-SE" sz="1200" baseline="0" noProof="0" dirty="0" smtClean="0">
              <a:solidFill>
                <a:schemeClr val="tx2"/>
              </a:solidFill>
            </a:endParaRPr>
          </a:p>
          <a:p>
            <a:endParaRPr lang="sv-SE" sz="1200" noProof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32952" y="3750677"/>
            <a:ext cx="6858000" cy="1785104"/>
          </a:xfrm>
          <a:solidFill>
            <a:schemeClr val="accent1"/>
          </a:solidFill>
          <a:ln>
            <a:noFill/>
          </a:ln>
        </p:spPr>
        <p:txBody>
          <a:bodyPr lIns="429768" tIns="640080" rIns="429768" bIns="640080" anchor="ctr">
            <a:spAutoFit/>
          </a:bodyPr>
          <a:lstStyle>
            <a:lvl1pPr algn="ctr">
              <a:lnSpc>
                <a:spcPct val="90000"/>
              </a:lnSpc>
              <a:defRPr sz="3200" b="1" cap="none">
                <a:solidFill>
                  <a:schemeClr val="bg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pic>
        <p:nvPicPr>
          <p:cNvPr id="39" name="Picture 5" descr="http://www.flyertutor.com/images/word_color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049" y="2400300"/>
            <a:ext cx="3905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9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153048"/>
            <a:ext cx="3960966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3960966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966" y="1153048"/>
            <a:ext cx="3963834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22966" y="1905001"/>
            <a:ext cx="3953786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248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473126"/>
            <a:ext cx="6949440" cy="1010682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25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13" hasCustomPrompt="1"/>
          </p:nvPr>
        </p:nvSpPr>
        <p:spPr>
          <a:xfrm>
            <a:off x="457200" y="467957"/>
            <a:ext cx="3960966" cy="567465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6" name="Platshållare för innehåll 14"/>
          <p:cNvSpPr>
            <a:spLocks noGrp="1"/>
          </p:cNvSpPr>
          <p:nvPr>
            <p:ph sz="quarter" idx="14" hasCustomPrompt="1"/>
          </p:nvPr>
        </p:nvSpPr>
        <p:spPr>
          <a:xfrm>
            <a:off x="4722965" y="467957"/>
            <a:ext cx="3942063" cy="5674659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9220200" y="-1"/>
            <a:ext cx="1600199" cy="311699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7843" y="20301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Infoga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andra objekt än text: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1. Klicka på respektive ikon i mitten för att infoga grafer, tabeller och </a:t>
            </a:r>
            <a:r>
              <a:rPr lang="sv-SE" sz="1200" baseline="0" noProof="0" dirty="0" err="1" smtClean="0">
                <a:solidFill>
                  <a:srgbClr val="000000"/>
                </a:solidFill>
              </a:rPr>
              <a:t>SmartArt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.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643" y="1574799"/>
            <a:ext cx="9067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 userDrawn="1"/>
        </p:nvSpPr>
        <p:spPr>
          <a:xfrm>
            <a:off x="9227725" y="2142861"/>
            <a:ext cx="159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noProof="0" dirty="0" smtClean="0">
                <a:solidFill>
                  <a:srgbClr val="000000"/>
                </a:solidFill>
              </a:rPr>
              <a:t>2. Använd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 text-utrymmet på motsatt för att göra en bildtext till grafiken eller bilden. . 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ubrik, underrubrik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0"/>
            <a:ext cx="8229600" cy="1010465"/>
          </a:xfr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886200" y="1524000"/>
            <a:ext cx="4800600" cy="4602163"/>
          </a:xfrm>
        </p:spPr>
        <p:txBody>
          <a:bodyPr/>
          <a:lstStyle>
            <a:lvl1pPr marL="0" indent="0">
              <a:buNone/>
              <a:defRPr sz="32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400"/>
            </a:lvl3pPr>
            <a:lvl4pPr marL="685800" indent="0">
              <a:buNone/>
              <a:defRPr sz="2000"/>
            </a:lvl4pPr>
            <a:lvl5pPr marL="9144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infoga bild eller graf.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4000"/>
            <a:ext cx="3124200" cy="4602163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för att lägga till bildtext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963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548188"/>
            <a:ext cx="6858000" cy="1319212"/>
          </a:xfr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4024" y="484188"/>
            <a:ext cx="8232776" cy="378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för att infoga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347-ED7A-479D-8837-F0BD42636033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75BE-0F35-4C5D-9F25-24DE76F7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2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18" name="Grupp 17"/>
          <p:cNvGrpSpPr>
            <a:grpSpLocks noChangeAspect="1"/>
          </p:cNvGrpSpPr>
          <p:nvPr userDrawn="1"/>
        </p:nvGrpSpPr>
        <p:grpSpPr>
          <a:xfrm>
            <a:off x="-5370" y="3256786"/>
            <a:ext cx="4714418" cy="3601214"/>
            <a:chOff x="25567" y="3071568"/>
            <a:chExt cx="4988038" cy="3757612"/>
          </a:xfrm>
          <a:solidFill>
            <a:srgbClr val="006F65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Rektangel med rundade hörn 7"/>
          <p:cNvSpPr/>
          <p:nvPr userDrawn="1"/>
        </p:nvSpPr>
        <p:spPr>
          <a:xfrm>
            <a:off x="4800600" y="1371600"/>
            <a:ext cx="3886200" cy="1752600"/>
          </a:xfrm>
          <a:prstGeom prst="roundRect">
            <a:avLst>
              <a:gd name="adj" fmla="val 3249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457200" y="1371600"/>
            <a:ext cx="3886200" cy="17526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7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482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21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26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3 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0"/>
            <a:ext cx="9144000" cy="472440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bg1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2"/>
              </a:solidFill>
            </a:endParaRPr>
          </a:p>
        </p:txBody>
      </p:sp>
      <p:grpSp>
        <p:nvGrpSpPr>
          <p:cNvPr id="28" name="Grupp 27"/>
          <p:cNvGrpSpPr>
            <a:grpSpLocks noChangeAspect="1"/>
          </p:cNvGrpSpPr>
          <p:nvPr userDrawn="1"/>
        </p:nvGrpSpPr>
        <p:grpSpPr>
          <a:xfrm>
            <a:off x="-13440" y="3256784"/>
            <a:ext cx="4721344" cy="3601214"/>
            <a:chOff x="18239" y="3071568"/>
            <a:chExt cx="4995366" cy="3757612"/>
          </a:xfrm>
          <a:solidFill>
            <a:srgbClr val="006F65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39" y="3156777"/>
              <a:ext cx="3630336" cy="2966925"/>
            </a:xfrm>
            <a:custGeom>
              <a:avLst/>
              <a:gdLst>
                <a:gd name="connsiteX0" fmla="*/ 40 w 10000"/>
                <a:gd name="connsiteY0" fmla="*/ 9768 h 9768"/>
                <a:gd name="connsiteX1" fmla="*/ 10000 w 10000"/>
                <a:gd name="connsiteY1" fmla="*/ 4639 h 9768"/>
                <a:gd name="connsiteX2" fmla="*/ 9720 w 10000"/>
                <a:gd name="connsiteY2" fmla="*/ 1266 h 9768"/>
                <a:gd name="connsiteX3" fmla="*/ 9979 w 10000"/>
                <a:gd name="connsiteY3" fmla="*/ 1245 h 9768"/>
                <a:gd name="connsiteX4" fmla="*/ 9286 w 10000"/>
                <a:gd name="connsiteY4" fmla="*/ 0 h 9768"/>
                <a:gd name="connsiteX5" fmla="*/ 8755 w 10000"/>
                <a:gd name="connsiteY5" fmla="*/ 1365 h 9768"/>
                <a:gd name="connsiteX6" fmla="*/ 9014 w 10000"/>
                <a:gd name="connsiteY6" fmla="*/ 1344 h 9768"/>
                <a:gd name="connsiteX7" fmla="*/ 9137 w 10000"/>
                <a:gd name="connsiteY7" fmla="*/ 4561 h 9768"/>
                <a:gd name="connsiteX8" fmla="*/ 0 w 10000"/>
                <a:gd name="connsiteY8" fmla="*/ 8142 h 9768"/>
                <a:gd name="connsiteX9" fmla="*/ 40 w 10000"/>
                <a:gd name="connsiteY9" fmla="*/ 9768 h 9768"/>
                <a:gd name="connsiteX0" fmla="*/ 20 w 10000"/>
                <a:gd name="connsiteY0" fmla="*/ 9929 h 9929"/>
                <a:gd name="connsiteX1" fmla="*/ 10000 w 10000"/>
                <a:gd name="connsiteY1" fmla="*/ 4749 h 9929"/>
                <a:gd name="connsiteX2" fmla="*/ 9720 w 10000"/>
                <a:gd name="connsiteY2" fmla="*/ 1296 h 9929"/>
                <a:gd name="connsiteX3" fmla="*/ 9979 w 10000"/>
                <a:gd name="connsiteY3" fmla="*/ 1275 h 9929"/>
                <a:gd name="connsiteX4" fmla="*/ 9286 w 10000"/>
                <a:gd name="connsiteY4" fmla="*/ 0 h 9929"/>
                <a:gd name="connsiteX5" fmla="*/ 8755 w 10000"/>
                <a:gd name="connsiteY5" fmla="*/ 1397 h 9929"/>
                <a:gd name="connsiteX6" fmla="*/ 9014 w 10000"/>
                <a:gd name="connsiteY6" fmla="*/ 1376 h 9929"/>
                <a:gd name="connsiteX7" fmla="*/ 9137 w 10000"/>
                <a:gd name="connsiteY7" fmla="*/ 4669 h 9929"/>
                <a:gd name="connsiteX8" fmla="*/ 0 w 10000"/>
                <a:gd name="connsiteY8" fmla="*/ 8335 h 9929"/>
                <a:gd name="connsiteX9" fmla="*/ 20 w 10000"/>
                <a:gd name="connsiteY9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29">
                  <a:moveTo>
                    <a:pt x="20" y="9929"/>
                  </a:moveTo>
                  <a:lnTo>
                    <a:pt x="10000" y="4749"/>
                  </a:lnTo>
                  <a:cubicBezTo>
                    <a:pt x="9907" y="3598"/>
                    <a:pt x="9813" y="2447"/>
                    <a:pt x="9720" y="1296"/>
                  </a:cubicBezTo>
                  <a:lnTo>
                    <a:pt x="9979" y="1275"/>
                  </a:lnTo>
                  <a:lnTo>
                    <a:pt x="9286" y="0"/>
                  </a:lnTo>
                  <a:lnTo>
                    <a:pt x="8755" y="1397"/>
                  </a:lnTo>
                  <a:lnTo>
                    <a:pt x="9014" y="1376"/>
                  </a:lnTo>
                  <a:lnTo>
                    <a:pt x="9137" y="4669"/>
                  </a:lnTo>
                  <a:lnTo>
                    <a:pt x="0" y="8335"/>
                  </a:lnTo>
                  <a:cubicBezTo>
                    <a:pt x="13" y="8890"/>
                    <a:pt x="7" y="9374"/>
                    <a:pt x="20" y="99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6" name="Rektangel med rundade hörn 15"/>
          <p:cNvSpPr/>
          <p:nvPr userDrawn="1"/>
        </p:nvSpPr>
        <p:spPr>
          <a:xfrm>
            <a:off x="4572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8" name="Rektangel med rundade hörn 17"/>
          <p:cNvSpPr/>
          <p:nvPr userDrawn="1"/>
        </p:nvSpPr>
        <p:spPr>
          <a:xfrm>
            <a:off x="32766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9" name="Rektangel med rundade hörn 18"/>
          <p:cNvSpPr/>
          <p:nvPr userDrawn="1"/>
        </p:nvSpPr>
        <p:spPr>
          <a:xfrm>
            <a:off x="60960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9167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4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43963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2199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20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58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ektangel med rundade hörn 7"/>
          <p:cNvSpPr/>
          <p:nvPr userDrawn="1"/>
        </p:nvSpPr>
        <p:spPr>
          <a:xfrm>
            <a:off x="483621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7" name="Rektangel med rundade hörn 7"/>
          <p:cNvSpPr/>
          <p:nvPr userDrawn="1"/>
        </p:nvSpPr>
        <p:spPr>
          <a:xfrm>
            <a:off x="32004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60198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F6F4E8"/>
              </a:solidFill>
            </a:endParaRPr>
          </a:p>
        </p:txBody>
      </p:sp>
      <p:sp>
        <p:nvSpPr>
          <p:cNvPr id="9" name="Rektangel med rundade hörn 7"/>
          <p:cNvSpPr/>
          <p:nvPr userDrawn="1"/>
        </p:nvSpPr>
        <p:spPr>
          <a:xfrm flipH="1">
            <a:off x="4572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7"/>
          <p:cNvSpPr/>
          <p:nvPr userDrawn="1"/>
        </p:nvSpPr>
        <p:spPr>
          <a:xfrm flipH="1">
            <a:off x="32004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11" name="Rektangel med rundade hörn 7"/>
          <p:cNvSpPr/>
          <p:nvPr userDrawn="1"/>
        </p:nvSpPr>
        <p:spPr>
          <a:xfrm flipH="1">
            <a:off x="60198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7600" rtlCol="0" anchor="ctr"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141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1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78200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13063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575238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12297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15410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58460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och 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Ellips 13"/>
          <p:cNvSpPr/>
          <p:nvPr userDrawn="1"/>
        </p:nvSpPr>
        <p:spPr>
          <a:xfrm>
            <a:off x="477245" y="4726398"/>
            <a:ext cx="1160874" cy="1293402"/>
          </a:xfrm>
          <a:custGeom>
            <a:avLst/>
            <a:gdLst>
              <a:gd name="connsiteX0" fmla="*/ 0 w 2048384"/>
              <a:gd name="connsiteY0" fmla="*/ 1024192 h 2048384"/>
              <a:gd name="connsiteX1" fmla="*/ 1024192 w 2048384"/>
              <a:gd name="connsiteY1" fmla="*/ 0 h 2048384"/>
              <a:gd name="connsiteX2" fmla="*/ 2048384 w 2048384"/>
              <a:gd name="connsiteY2" fmla="*/ 1024192 h 2048384"/>
              <a:gd name="connsiteX3" fmla="*/ 1024192 w 2048384"/>
              <a:gd name="connsiteY3" fmla="*/ 2048384 h 2048384"/>
              <a:gd name="connsiteX4" fmla="*/ 0 w 2048384"/>
              <a:gd name="connsiteY4" fmla="*/ 1024192 h 2048384"/>
              <a:gd name="connsiteX0" fmla="*/ 1714 w 2050098"/>
              <a:gd name="connsiteY0" fmla="*/ 1024192 h 2164094"/>
              <a:gd name="connsiteX1" fmla="*/ 1025906 w 2050098"/>
              <a:gd name="connsiteY1" fmla="*/ 0 h 2164094"/>
              <a:gd name="connsiteX2" fmla="*/ 2050098 w 2050098"/>
              <a:gd name="connsiteY2" fmla="*/ 1024192 h 2164094"/>
              <a:gd name="connsiteX3" fmla="*/ 1025906 w 2050098"/>
              <a:gd name="connsiteY3" fmla="*/ 2048384 h 2164094"/>
              <a:gd name="connsiteX4" fmla="*/ 788636 w 2050098"/>
              <a:gd name="connsiteY4" fmla="*/ 2025636 h 2164094"/>
              <a:gd name="connsiteX5" fmla="*/ 1714 w 2050098"/>
              <a:gd name="connsiteY5" fmla="*/ 1024192 h 2164094"/>
              <a:gd name="connsiteX0" fmla="*/ 788636 w 2050098"/>
              <a:gd name="connsiteY0" fmla="*/ 2025636 h 2139824"/>
              <a:gd name="connsiteX1" fmla="*/ 1714 w 2050098"/>
              <a:gd name="connsiteY1" fmla="*/ 1024192 h 2139824"/>
              <a:gd name="connsiteX2" fmla="*/ 1025906 w 2050098"/>
              <a:gd name="connsiteY2" fmla="*/ 0 h 2139824"/>
              <a:gd name="connsiteX3" fmla="*/ 2050098 w 2050098"/>
              <a:gd name="connsiteY3" fmla="*/ 1024192 h 2139824"/>
              <a:gd name="connsiteX4" fmla="*/ 1117346 w 2050098"/>
              <a:gd name="connsiteY4" fmla="*/ 2139824 h 2139824"/>
              <a:gd name="connsiteX0" fmla="*/ 790539 w 2052001"/>
              <a:gd name="connsiteY0" fmla="*/ 2025636 h 2139824"/>
              <a:gd name="connsiteX1" fmla="*/ 691319 w 2052001"/>
              <a:gd name="connsiteY1" fmla="*/ 1939642 h 2139824"/>
              <a:gd name="connsiteX2" fmla="*/ 3617 w 2052001"/>
              <a:gd name="connsiteY2" fmla="*/ 1024192 h 2139824"/>
              <a:gd name="connsiteX3" fmla="*/ 1027809 w 2052001"/>
              <a:gd name="connsiteY3" fmla="*/ 0 h 2139824"/>
              <a:gd name="connsiteX4" fmla="*/ 2052001 w 2052001"/>
              <a:gd name="connsiteY4" fmla="*/ 1024192 h 2139824"/>
              <a:gd name="connsiteX5" fmla="*/ 1119249 w 2052001"/>
              <a:gd name="connsiteY5" fmla="*/ 2139824 h 2139824"/>
              <a:gd name="connsiteX0" fmla="*/ 791503 w 2052965"/>
              <a:gd name="connsiteY0" fmla="*/ 2025636 h 2139824"/>
              <a:gd name="connsiteX1" fmla="*/ 657358 w 2052965"/>
              <a:gd name="connsiteY1" fmla="*/ 2015842 h 2139824"/>
              <a:gd name="connsiteX2" fmla="*/ 4581 w 2052965"/>
              <a:gd name="connsiteY2" fmla="*/ 1024192 h 2139824"/>
              <a:gd name="connsiteX3" fmla="*/ 1028773 w 2052965"/>
              <a:gd name="connsiteY3" fmla="*/ 0 h 2139824"/>
              <a:gd name="connsiteX4" fmla="*/ 2052965 w 2052965"/>
              <a:gd name="connsiteY4" fmla="*/ 1024192 h 2139824"/>
              <a:gd name="connsiteX5" fmla="*/ 1120213 w 2052965"/>
              <a:gd name="connsiteY5" fmla="*/ 2139824 h 2139824"/>
              <a:gd name="connsiteX0" fmla="*/ 715303 w 2052965"/>
              <a:gd name="connsiteY0" fmla="*/ 2273286 h 2273286"/>
              <a:gd name="connsiteX1" fmla="*/ 657358 w 2052965"/>
              <a:gd name="connsiteY1" fmla="*/ 2015842 h 2273286"/>
              <a:gd name="connsiteX2" fmla="*/ 4581 w 2052965"/>
              <a:gd name="connsiteY2" fmla="*/ 1024192 h 2273286"/>
              <a:gd name="connsiteX3" fmla="*/ 1028773 w 2052965"/>
              <a:gd name="connsiteY3" fmla="*/ 0 h 2273286"/>
              <a:gd name="connsiteX4" fmla="*/ 2052965 w 2052965"/>
              <a:gd name="connsiteY4" fmla="*/ 1024192 h 2273286"/>
              <a:gd name="connsiteX5" fmla="*/ 1120213 w 2052965"/>
              <a:gd name="connsiteY5" fmla="*/ 2139824 h 2273286"/>
              <a:gd name="connsiteX0" fmla="*/ 693078 w 2052965"/>
              <a:gd name="connsiteY0" fmla="*/ 2257411 h 2257411"/>
              <a:gd name="connsiteX1" fmla="*/ 657358 w 2052965"/>
              <a:gd name="connsiteY1" fmla="*/ 2015842 h 2257411"/>
              <a:gd name="connsiteX2" fmla="*/ 4581 w 2052965"/>
              <a:gd name="connsiteY2" fmla="*/ 1024192 h 2257411"/>
              <a:gd name="connsiteX3" fmla="*/ 1028773 w 2052965"/>
              <a:gd name="connsiteY3" fmla="*/ 0 h 2257411"/>
              <a:gd name="connsiteX4" fmla="*/ 2052965 w 2052965"/>
              <a:gd name="connsiteY4" fmla="*/ 1024192 h 2257411"/>
              <a:gd name="connsiteX5" fmla="*/ 1120213 w 2052965"/>
              <a:gd name="connsiteY5" fmla="*/ 2139824 h 2257411"/>
              <a:gd name="connsiteX0" fmla="*/ 688853 w 2048740"/>
              <a:gd name="connsiteY0" fmla="*/ 2257411 h 2257411"/>
              <a:gd name="connsiteX1" fmla="*/ 907133 w 2048740"/>
              <a:gd name="connsiteY1" fmla="*/ 2038067 h 2257411"/>
              <a:gd name="connsiteX2" fmla="*/ 356 w 2048740"/>
              <a:gd name="connsiteY2" fmla="*/ 1024192 h 2257411"/>
              <a:gd name="connsiteX3" fmla="*/ 1024548 w 2048740"/>
              <a:gd name="connsiteY3" fmla="*/ 0 h 2257411"/>
              <a:gd name="connsiteX4" fmla="*/ 2048740 w 2048740"/>
              <a:gd name="connsiteY4" fmla="*/ 1024192 h 2257411"/>
              <a:gd name="connsiteX5" fmla="*/ 1115988 w 2048740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86416 w 2049318"/>
              <a:gd name="connsiteY5" fmla="*/ 2035049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8861 w 2048748"/>
              <a:gd name="connsiteY0" fmla="*/ 2257411 h 2257411"/>
              <a:gd name="connsiteX1" fmla="*/ 907141 w 2048748"/>
              <a:gd name="connsiteY1" fmla="*/ 2038067 h 2257411"/>
              <a:gd name="connsiteX2" fmla="*/ 364 w 2048748"/>
              <a:gd name="connsiteY2" fmla="*/ 1024192 h 2257411"/>
              <a:gd name="connsiteX3" fmla="*/ 1024556 w 2048748"/>
              <a:gd name="connsiteY3" fmla="*/ 0 h 2257411"/>
              <a:gd name="connsiteX4" fmla="*/ 2048748 w 2048748"/>
              <a:gd name="connsiteY4" fmla="*/ 1024192 h 2257411"/>
              <a:gd name="connsiteX5" fmla="*/ 1163621 w 2048748"/>
              <a:gd name="connsiteY5" fmla="*/ 2031874 h 2257411"/>
              <a:gd name="connsiteX0" fmla="*/ 688552 w 2048439"/>
              <a:gd name="connsiteY0" fmla="*/ 2257411 h 2257411"/>
              <a:gd name="connsiteX1" fmla="*/ 906832 w 2048439"/>
              <a:gd name="connsiteY1" fmla="*/ 2038067 h 2257411"/>
              <a:gd name="connsiteX2" fmla="*/ 55 w 2048439"/>
              <a:gd name="connsiteY2" fmla="*/ 1024192 h 2257411"/>
              <a:gd name="connsiteX3" fmla="*/ 1024247 w 2048439"/>
              <a:gd name="connsiteY3" fmla="*/ 0 h 2257411"/>
              <a:gd name="connsiteX4" fmla="*/ 2048439 w 2048439"/>
              <a:gd name="connsiteY4" fmla="*/ 1024192 h 2257411"/>
              <a:gd name="connsiteX5" fmla="*/ 1163312 w 2048439"/>
              <a:gd name="connsiteY5" fmla="*/ 2031874 h 2257411"/>
              <a:gd name="connsiteX0" fmla="*/ 688509 w 2048396"/>
              <a:gd name="connsiteY0" fmla="*/ 2257411 h 2257411"/>
              <a:gd name="connsiteX1" fmla="*/ 906789 w 2048396"/>
              <a:gd name="connsiteY1" fmla="*/ 2038067 h 2257411"/>
              <a:gd name="connsiteX2" fmla="*/ 12 w 2048396"/>
              <a:gd name="connsiteY2" fmla="*/ 1024192 h 2257411"/>
              <a:gd name="connsiteX3" fmla="*/ 1024204 w 2048396"/>
              <a:gd name="connsiteY3" fmla="*/ 0 h 2257411"/>
              <a:gd name="connsiteX4" fmla="*/ 2048396 w 2048396"/>
              <a:gd name="connsiteY4" fmla="*/ 1024192 h 2257411"/>
              <a:gd name="connsiteX5" fmla="*/ 1163269 w 2048396"/>
              <a:gd name="connsiteY5" fmla="*/ 2031874 h 2257411"/>
              <a:gd name="connsiteX0" fmla="*/ 656756 w 2016643"/>
              <a:gd name="connsiteY0" fmla="*/ 2257411 h 2257411"/>
              <a:gd name="connsiteX1" fmla="*/ 875036 w 2016643"/>
              <a:gd name="connsiteY1" fmla="*/ 2038067 h 2257411"/>
              <a:gd name="connsiteX2" fmla="*/ 9 w 2016643"/>
              <a:gd name="connsiteY2" fmla="*/ 1021017 h 2257411"/>
              <a:gd name="connsiteX3" fmla="*/ 992451 w 2016643"/>
              <a:gd name="connsiteY3" fmla="*/ 0 h 2257411"/>
              <a:gd name="connsiteX4" fmla="*/ 2016643 w 2016643"/>
              <a:gd name="connsiteY4" fmla="*/ 1024192 h 2257411"/>
              <a:gd name="connsiteX5" fmla="*/ 1131516 w 2016643"/>
              <a:gd name="connsiteY5" fmla="*/ 2031874 h 2257411"/>
              <a:gd name="connsiteX0" fmla="*/ 672629 w 2032516"/>
              <a:gd name="connsiteY0" fmla="*/ 2257442 h 2257442"/>
              <a:gd name="connsiteX1" fmla="*/ 890909 w 2032516"/>
              <a:gd name="connsiteY1" fmla="*/ 2038098 h 2257442"/>
              <a:gd name="connsiteX2" fmla="*/ 7 w 2032516"/>
              <a:gd name="connsiteY2" fmla="*/ 995648 h 2257442"/>
              <a:gd name="connsiteX3" fmla="*/ 1008324 w 2032516"/>
              <a:gd name="connsiteY3" fmla="*/ 31 h 2257442"/>
              <a:gd name="connsiteX4" fmla="*/ 2032516 w 2032516"/>
              <a:gd name="connsiteY4" fmla="*/ 1024223 h 2257442"/>
              <a:gd name="connsiteX5" fmla="*/ 1147389 w 2032516"/>
              <a:gd name="connsiteY5" fmla="*/ 2031905 h 2257442"/>
              <a:gd name="connsiteX0" fmla="*/ 656756 w 2016643"/>
              <a:gd name="connsiteY0" fmla="*/ 2257558 h 2257558"/>
              <a:gd name="connsiteX1" fmla="*/ 875036 w 2016643"/>
              <a:gd name="connsiteY1" fmla="*/ 2038214 h 2257558"/>
              <a:gd name="connsiteX2" fmla="*/ 9 w 2016643"/>
              <a:gd name="connsiteY2" fmla="*/ 964014 h 2257558"/>
              <a:gd name="connsiteX3" fmla="*/ 992451 w 2016643"/>
              <a:gd name="connsiteY3" fmla="*/ 147 h 2257558"/>
              <a:gd name="connsiteX4" fmla="*/ 2016643 w 2016643"/>
              <a:gd name="connsiteY4" fmla="*/ 1024339 h 2257558"/>
              <a:gd name="connsiteX5" fmla="*/ 1131516 w 2016643"/>
              <a:gd name="connsiteY5" fmla="*/ 2032021 h 2257558"/>
              <a:gd name="connsiteX0" fmla="*/ 666279 w 2026166"/>
              <a:gd name="connsiteY0" fmla="*/ 2257515 h 2257515"/>
              <a:gd name="connsiteX1" fmla="*/ 884559 w 2026166"/>
              <a:gd name="connsiteY1" fmla="*/ 2038171 h 2257515"/>
              <a:gd name="connsiteX2" fmla="*/ 7 w 2026166"/>
              <a:gd name="connsiteY2" fmla="*/ 973496 h 2257515"/>
              <a:gd name="connsiteX3" fmla="*/ 1001974 w 2026166"/>
              <a:gd name="connsiteY3" fmla="*/ 104 h 2257515"/>
              <a:gd name="connsiteX4" fmla="*/ 2026166 w 2026166"/>
              <a:gd name="connsiteY4" fmla="*/ 1024296 h 2257515"/>
              <a:gd name="connsiteX5" fmla="*/ 1141039 w 2026166"/>
              <a:gd name="connsiteY5" fmla="*/ 2031978 h 2257515"/>
              <a:gd name="connsiteX0" fmla="*/ 666279 w 2026166"/>
              <a:gd name="connsiteY0" fmla="*/ 2257522 h 2257522"/>
              <a:gd name="connsiteX1" fmla="*/ 884559 w 2026166"/>
              <a:gd name="connsiteY1" fmla="*/ 2038178 h 2257522"/>
              <a:gd name="connsiteX2" fmla="*/ 7 w 2026166"/>
              <a:gd name="connsiteY2" fmla="*/ 973503 h 2257522"/>
              <a:gd name="connsiteX3" fmla="*/ 1001974 w 2026166"/>
              <a:gd name="connsiteY3" fmla="*/ 111 h 2257522"/>
              <a:gd name="connsiteX4" fmla="*/ 2026166 w 2026166"/>
              <a:gd name="connsiteY4" fmla="*/ 1024303 h 2257522"/>
              <a:gd name="connsiteX5" fmla="*/ 1141039 w 2026166"/>
              <a:gd name="connsiteY5" fmla="*/ 2031985 h 2257522"/>
              <a:gd name="connsiteX0" fmla="*/ 659930 w 2019817"/>
              <a:gd name="connsiteY0" fmla="*/ 2257720 h 2257720"/>
              <a:gd name="connsiteX1" fmla="*/ 878210 w 2019817"/>
              <a:gd name="connsiteY1" fmla="*/ 2038376 h 2257720"/>
              <a:gd name="connsiteX2" fmla="*/ 8 w 2019817"/>
              <a:gd name="connsiteY2" fmla="*/ 941951 h 2257720"/>
              <a:gd name="connsiteX3" fmla="*/ 995625 w 2019817"/>
              <a:gd name="connsiteY3" fmla="*/ 309 h 2257720"/>
              <a:gd name="connsiteX4" fmla="*/ 2019817 w 2019817"/>
              <a:gd name="connsiteY4" fmla="*/ 1024501 h 2257720"/>
              <a:gd name="connsiteX5" fmla="*/ 1134690 w 2019817"/>
              <a:gd name="connsiteY5" fmla="*/ 2032183 h 2257720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3 w 2019820"/>
              <a:gd name="connsiteY0" fmla="*/ 2257873 h 2257873"/>
              <a:gd name="connsiteX1" fmla="*/ 878213 w 2019820"/>
              <a:gd name="connsiteY1" fmla="*/ 2038529 h 2257873"/>
              <a:gd name="connsiteX2" fmla="*/ 11 w 2019820"/>
              <a:gd name="connsiteY2" fmla="*/ 942104 h 2257873"/>
              <a:gd name="connsiteX3" fmla="*/ 995628 w 2019820"/>
              <a:gd name="connsiteY3" fmla="*/ 462 h 2257873"/>
              <a:gd name="connsiteX4" fmla="*/ 2019820 w 2019820"/>
              <a:gd name="connsiteY4" fmla="*/ 1024654 h 2257873"/>
              <a:gd name="connsiteX5" fmla="*/ 1134693 w 2019820"/>
              <a:gd name="connsiteY5" fmla="*/ 2032336 h 2257873"/>
              <a:gd name="connsiteX0" fmla="*/ 666279 w 2026166"/>
              <a:gd name="connsiteY0" fmla="*/ 2257629 h 2257629"/>
              <a:gd name="connsiteX1" fmla="*/ 884559 w 2026166"/>
              <a:gd name="connsiteY1" fmla="*/ 2038285 h 2257629"/>
              <a:gd name="connsiteX2" fmla="*/ 7 w 2026166"/>
              <a:gd name="connsiteY2" fmla="*/ 954560 h 2257629"/>
              <a:gd name="connsiteX3" fmla="*/ 1001974 w 2026166"/>
              <a:gd name="connsiteY3" fmla="*/ 218 h 2257629"/>
              <a:gd name="connsiteX4" fmla="*/ 2026166 w 2026166"/>
              <a:gd name="connsiteY4" fmla="*/ 1024410 h 2257629"/>
              <a:gd name="connsiteX5" fmla="*/ 1141039 w 2026166"/>
              <a:gd name="connsiteY5" fmla="*/ 2032092 h 2257629"/>
              <a:gd name="connsiteX0" fmla="*/ 666281 w 2026168"/>
              <a:gd name="connsiteY0" fmla="*/ 2257528 h 2257528"/>
              <a:gd name="connsiteX1" fmla="*/ 884561 w 2026168"/>
              <a:gd name="connsiteY1" fmla="*/ 2038184 h 2257528"/>
              <a:gd name="connsiteX2" fmla="*/ 9 w 2026168"/>
              <a:gd name="connsiteY2" fmla="*/ 954459 h 2257528"/>
              <a:gd name="connsiteX3" fmla="*/ 1001976 w 2026168"/>
              <a:gd name="connsiteY3" fmla="*/ 117 h 2257528"/>
              <a:gd name="connsiteX4" fmla="*/ 2026168 w 2026168"/>
              <a:gd name="connsiteY4" fmla="*/ 1024309 h 2257528"/>
              <a:gd name="connsiteX5" fmla="*/ 1141041 w 2026168"/>
              <a:gd name="connsiteY5" fmla="*/ 2031991 h 2257528"/>
              <a:gd name="connsiteX0" fmla="*/ 666282 w 2026169"/>
              <a:gd name="connsiteY0" fmla="*/ 2257419 h 2257419"/>
              <a:gd name="connsiteX1" fmla="*/ 884562 w 2026169"/>
              <a:gd name="connsiteY1" fmla="*/ 2038075 h 2257419"/>
              <a:gd name="connsiteX2" fmla="*/ 10 w 2026169"/>
              <a:gd name="connsiteY2" fmla="*/ 954350 h 2257419"/>
              <a:gd name="connsiteX3" fmla="*/ 1001977 w 2026169"/>
              <a:gd name="connsiteY3" fmla="*/ 8 h 2257419"/>
              <a:gd name="connsiteX4" fmla="*/ 2026169 w 2026169"/>
              <a:gd name="connsiteY4" fmla="*/ 1024200 h 2257419"/>
              <a:gd name="connsiteX5" fmla="*/ 1141042 w 2026169"/>
              <a:gd name="connsiteY5" fmla="*/ 2031882 h 2257419"/>
              <a:gd name="connsiteX0" fmla="*/ 666283 w 2026170"/>
              <a:gd name="connsiteY0" fmla="*/ 2257419 h 2257419"/>
              <a:gd name="connsiteX1" fmla="*/ 884563 w 2026170"/>
              <a:gd name="connsiteY1" fmla="*/ 2038075 h 2257419"/>
              <a:gd name="connsiteX2" fmla="*/ 11 w 2026170"/>
              <a:gd name="connsiteY2" fmla="*/ 954350 h 2257419"/>
              <a:gd name="connsiteX3" fmla="*/ 1001978 w 2026170"/>
              <a:gd name="connsiteY3" fmla="*/ 8 h 2257419"/>
              <a:gd name="connsiteX4" fmla="*/ 2026170 w 2026170"/>
              <a:gd name="connsiteY4" fmla="*/ 1024200 h 2257419"/>
              <a:gd name="connsiteX5" fmla="*/ 1141043 w 2026170"/>
              <a:gd name="connsiteY5" fmla="*/ 2031882 h 2257419"/>
              <a:gd name="connsiteX0" fmla="*/ 666367 w 2026254"/>
              <a:gd name="connsiteY0" fmla="*/ 2257418 h 2257418"/>
              <a:gd name="connsiteX1" fmla="*/ 884647 w 2026254"/>
              <a:gd name="connsiteY1" fmla="*/ 2038074 h 2257418"/>
              <a:gd name="connsiteX2" fmla="*/ 95 w 2026254"/>
              <a:gd name="connsiteY2" fmla="*/ 954349 h 2257418"/>
              <a:gd name="connsiteX3" fmla="*/ 1002062 w 2026254"/>
              <a:gd name="connsiteY3" fmla="*/ 7 h 2257418"/>
              <a:gd name="connsiteX4" fmla="*/ 2026254 w 2026254"/>
              <a:gd name="connsiteY4" fmla="*/ 1024199 h 2257418"/>
              <a:gd name="connsiteX5" fmla="*/ 1141127 w 2026254"/>
              <a:gd name="connsiteY5" fmla="*/ 2031881 h 2257418"/>
              <a:gd name="connsiteX0" fmla="*/ 666367 w 2026254"/>
              <a:gd name="connsiteY0" fmla="*/ 2257471 h 2257471"/>
              <a:gd name="connsiteX1" fmla="*/ 884647 w 2026254"/>
              <a:gd name="connsiteY1" fmla="*/ 2038127 h 2257471"/>
              <a:gd name="connsiteX2" fmla="*/ 95 w 2026254"/>
              <a:gd name="connsiteY2" fmla="*/ 954402 h 2257471"/>
              <a:gd name="connsiteX3" fmla="*/ 1002062 w 2026254"/>
              <a:gd name="connsiteY3" fmla="*/ 60 h 2257471"/>
              <a:gd name="connsiteX4" fmla="*/ 2026254 w 2026254"/>
              <a:gd name="connsiteY4" fmla="*/ 1024252 h 2257471"/>
              <a:gd name="connsiteX5" fmla="*/ 1141127 w 2026254"/>
              <a:gd name="connsiteY5" fmla="*/ 2031934 h 2257471"/>
              <a:gd name="connsiteX0" fmla="*/ 666367 w 2026254"/>
              <a:gd name="connsiteY0" fmla="*/ 2257576 h 2257576"/>
              <a:gd name="connsiteX1" fmla="*/ 884647 w 2026254"/>
              <a:gd name="connsiteY1" fmla="*/ 2038232 h 2257576"/>
              <a:gd name="connsiteX2" fmla="*/ 95 w 2026254"/>
              <a:gd name="connsiteY2" fmla="*/ 954507 h 2257576"/>
              <a:gd name="connsiteX3" fmla="*/ 1002062 w 2026254"/>
              <a:gd name="connsiteY3" fmla="*/ 165 h 2257576"/>
              <a:gd name="connsiteX4" fmla="*/ 2026254 w 2026254"/>
              <a:gd name="connsiteY4" fmla="*/ 1024357 h 2257576"/>
              <a:gd name="connsiteX5" fmla="*/ 1141127 w 2026254"/>
              <a:gd name="connsiteY5" fmla="*/ 2032039 h 2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254" h="2257576">
                <a:moveTo>
                  <a:pt x="666367" y="2257576"/>
                </a:moveTo>
                <a:cubicBezTo>
                  <a:pt x="738730" y="2182919"/>
                  <a:pt x="777676" y="2138464"/>
                  <a:pt x="884647" y="2038232"/>
                </a:cubicBezTo>
                <a:cubicBezTo>
                  <a:pt x="245493" y="1934825"/>
                  <a:pt x="-5632" y="1428930"/>
                  <a:pt x="95" y="954507"/>
                </a:cubicBezTo>
                <a:cubicBezTo>
                  <a:pt x="5822" y="480084"/>
                  <a:pt x="456852" y="-10335"/>
                  <a:pt x="1002062" y="165"/>
                </a:cubicBezTo>
                <a:cubicBezTo>
                  <a:pt x="1547272" y="10665"/>
                  <a:pt x="2026254" y="458711"/>
                  <a:pt x="2026254" y="1024357"/>
                </a:cubicBezTo>
                <a:cubicBezTo>
                  <a:pt x="2026254" y="1590003"/>
                  <a:pt x="1634581" y="1938792"/>
                  <a:pt x="1141127" y="2032039"/>
                </a:cubicBezTo>
              </a:path>
            </a:pathLst>
          </a:custGeom>
          <a:noFill/>
          <a:ln w="5715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Exempel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3200" b="1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32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00600"/>
            <a:ext cx="6858000" cy="1143000"/>
          </a:xfrm>
        </p:spPr>
        <p:txBody>
          <a:bodyPr>
            <a:normAutofit/>
          </a:bodyPr>
          <a:lstStyle>
            <a:lvl1pPr marL="0" indent="0">
              <a:buClr>
                <a:srgbClr val="006F65"/>
              </a:buClr>
              <a:buFont typeface="Arial" panose="020B0604020202020204" pitchFamily="34" charset="0"/>
              <a:buNone/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för att skriva exempeltext här. </a:t>
            </a:r>
          </a:p>
        </p:txBody>
      </p:sp>
    </p:spTree>
    <p:extLst>
      <p:ext uri="{BB962C8B-B14F-4D97-AF65-F5344CB8AC3E}">
        <p14:creationId xmlns:p14="http://schemas.microsoft.com/office/powerpoint/2010/main" val="659129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None/>
              <a:defRPr sz="3600" b="1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302834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för att skriva text eller infoga bild eller graf genom att klicka på ikonerna nedan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5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4243352216"/>
              </p:ext>
            </p:extLst>
          </p:nvPr>
        </p:nvGraphicFramePr>
        <p:xfrm>
          <a:off x="2237509" y="1986280"/>
          <a:ext cx="4668982" cy="34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457200" y="1894502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Kvartal 4</a:t>
            </a:r>
            <a:endParaRPr lang="sv-SE" sz="1400" dirty="0" smtClean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6324600" y="1894502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1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457200" y="3886200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3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324600" y="3886200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2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88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393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87725" y="3406422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årtal</a:t>
            </a:r>
          </a:p>
        </p:txBody>
      </p:sp>
    </p:spTree>
    <p:extLst>
      <p:ext uri="{BB962C8B-B14F-4D97-AF65-F5344CB8AC3E}">
        <p14:creationId xmlns:p14="http://schemas.microsoft.com/office/powerpoint/2010/main" val="34305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4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/>
          <p:cNvSpPr/>
          <p:nvPr userDrawn="1"/>
        </p:nvSpPr>
        <p:spPr>
          <a:xfrm>
            <a:off x="9221706" y="0"/>
            <a:ext cx="1600199" cy="12329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smtClean="0">
              <a:solidFill>
                <a:srgbClr val="00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93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693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8818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35" name="Platshållare för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22313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36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24599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37" name="Platshållare för text 6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6885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64561"/>
            <a:ext cx="8217945" cy="762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sv-SE" noProof="0" dirty="0" smtClean="0"/>
              <a:t>Kontaktuppgifter</a:t>
            </a:r>
            <a:endParaRPr lang="sv-SE" noProof="0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4025" y="748125"/>
            <a:ext cx="8217945" cy="52453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Skriv projektets namn</a:t>
            </a:r>
          </a:p>
        </p:txBody>
      </p:sp>
      <p:sp>
        <p:nvSpPr>
          <p:cNvPr id="61" name="TextBox 18"/>
          <p:cNvSpPr txBox="1"/>
          <p:nvPr userDrawn="1"/>
        </p:nvSpPr>
        <p:spPr>
          <a:xfrm>
            <a:off x="9234615" y="32658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Om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du har färre än 6 kontakter: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Markera och ta bort de fält du inte använder. </a:t>
            </a:r>
          </a:p>
        </p:txBody>
      </p:sp>
      <p:sp>
        <p:nvSpPr>
          <p:cNvPr id="65" name="Platshållare för text 6"/>
          <p:cNvSpPr>
            <a:spLocks noGrp="1"/>
          </p:cNvSpPr>
          <p:nvPr>
            <p:ph type="body" sz="quarter" idx="44" hasCustomPrompt="1"/>
          </p:nvPr>
        </p:nvSpPr>
        <p:spPr>
          <a:xfrm>
            <a:off x="464596" y="18818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66" name="Platshållare för text 6"/>
          <p:cNvSpPr>
            <a:spLocks noGrp="1"/>
          </p:cNvSpPr>
          <p:nvPr>
            <p:ph type="body" sz="quarter" idx="45" hasCustomPrompt="1"/>
          </p:nvPr>
        </p:nvSpPr>
        <p:spPr>
          <a:xfrm>
            <a:off x="464596" y="22313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67" name="Platshållare för text 6"/>
          <p:cNvSpPr>
            <a:spLocks noGrp="1"/>
          </p:cNvSpPr>
          <p:nvPr>
            <p:ph type="body" sz="quarter" idx="46" hasCustomPrompt="1"/>
          </p:nvPr>
        </p:nvSpPr>
        <p:spPr>
          <a:xfrm>
            <a:off x="464596" y="24599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68" name="Platshållare för text 6"/>
          <p:cNvSpPr>
            <a:spLocks noGrp="1"/>
          </p:cNvSpPr>
          <p:nvPr>
            <p:ph type="body" sz="quarter" idx="47" hasCustomPrompt="1"/>
          </p:nvPr>
        </p:nvSpPr>
        <p:spPr>
          <a:xfrm>
            <a:off x="464596" y="26885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69" name="Platshållare för text 6"/>
          <p:cNvSpPr>
            <a:spLocks noGrp="1"/>
          </p:cNvSpPr>
          <p:nvPr>
            <p:ph type="body" sz="quarter" idx="48" hasCustomPrompt="1"/>
          </p:nvPr>
        </p:nvSpPr>
        <p:spPr>
          <a:xfrm>
            <a:off x="449804" y="30695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0" name="Platshållare för text 6"/>
          <p:cNvSpPr>
            <a:spLocks noGrp="1"/>
          </p:cNvSpPr>
          <p:nvPr>
            <p:ph type="body" sz="quarter" idx="49" hasCustomPrompt="1"/>
          </p:nvPr>
        </p:nvSpPr>
        <p:spPr>
          <a:xfrm>
            <a:off x="4564604" y="30695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1" name="Platshållare för text 6"/>
          <p:cNvSpPr>
            <a:spLocks noGrp="1"/>
          </p:cNvSpPr>
          <p:nvPr>
            <p:ph type="body" sz="quarter" idx="50" hasCustomPrompt="1"/>
          </p:nvPr>
        </p:nvSpPr>
        <p:spPr>
          <a:xfrm>
            <a:off x="4564604" y="34820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2" name="Platshållare för text 6"/>
          <p:cNvSpPr>
            <a:spLocks noGrp="1"/>
          </p:cNvSpPr>
          <p:nvPr>
            <p:ph type="body" sz="quarter" idx="51" hasCustomPrompt="1"/>
          </p:nvPr>
        </p:nvSpPr>
        <p:spPr>
          <a:xfrm>
            <a:off x="4564604" y="38315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3" name="Platshållare för text 6"/>
          <p:cNvSpPr>
            <a:spLocks noGrp="1"/>
          </p:cNvSpPr>
          <p:nvPr>
            <p:ph type="body" sz="quarter" idx="52" hasCustomPrompt="1"/>
          </p:nvPr>
        </p:nvSpPr>
        <p:spPr>
          <a:xfrm>
            <a:off x="4564604" y="40601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4" name="Platshållare för text 6"/>
          <p:cNvSpPr>
            <a:spLocks noGrp="1"/>
          </p:cNvSpPr>
          <p:nvPr>
            <p:ph type="body" sz="quarter" idx="53" hasCustomPrompt="1"/>
          </p:nvPr>
        </p:nvSpPr>
        <p:spPr>
          <a:xfrm>
            <a:off x="4564604" y="42887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5" name="Platshållare för text 6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34820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55" hasCustomPrompt="1"/>
          </p:nvPr>
        </p:nvSpPr>
        <p:spPr>
          <a:xfrm>
            <a:off x="457200" y="38315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7" name="Platshållare för text 6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40601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8" name="Platshållare för text 6"/>
          <p:cNvSpPr>
            <a:spLocks noGrp="1"/>
          </p:cNvSpPr>
          <p:nvPr>
            <p:ph type="body" sz="quarter" idx="57" hasCustomPrompt="1"/>
          </p:nvPr>
        </p:nvSpPr>
        <p:spPr>
          <a:xfrm>
            <a:off x="457200" y="42887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9" name="Platshållare för text 6"/>
          <p:cNvSpPr>
            <a:spLocks noGrp="1"/>
          </p:cNvSpPr>
          <p:nvPr>
            <p:ph type="body" sz="quarter" idx="58" hasCustomPrompt="1"/>
          </p:nvPr>
        </p:nvSpPr>
        <p:spPr>
          <a:xfrm>
            <a:off x="442408" y="46697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0" name="Platshållare för text 6"/>
          <p:cNvSpPr>
            <a:spLocks noGrp="1"/>
          </p:cNvSpPr>
          <p:nvPr>
            <p:ph type="body" sz="quarter" idx="59" hasCustomPrompt="1"/>
          </p:nvPr>
        </p:nvSpPr>
        <p:spPr>
          <a:xfrm>
            <a:off x="4557208" y="4669716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1" name="Platshållare för text 6"/>
          <p:cNvSpPr>
            <a:spLocks noGrp="1"/>
          </p:cNvSpPr>
          <p:nvPr>
            <p:ph type="body" sz="quarter" idx="60" hasCustomPrompt="1"/>
          </p:nvPr>
        </p:nvSpPr>
        <p:spPr>
          <a:xfrm>
            <a:off x="4557208" y="50822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2" name="Platshållare för text 6"/>
          <p:cNvSpPr>
            <a:spLocks noGrp="1"/>
          </p:cNvSpPr>
          <p:nvPr>
            <p:ph type="body" sz="quarter" idx="61" hasCustomPrompt="1"/>
          </p:nvPr>
        </p:nvSpPr>
        <p:spPr>
          <a:xfrm>
            <a:off x="4557208" y="54317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3" name="Platshållare för text 6"/>
          <p:cNvSpPr>
            <a:spLocks noGrp="1"/>
          </p:cNvSpPr>
          <p:nvPr>
            <p:ph type="body" sz="quarter" idx="62" hasCustomPrompt="1"/>
          </p:nvPr>
        </p:nvSpPr>
        <p:spPr>
          <a:xfrm>
            <a:off x="4557208" y="56603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4" name="Platshållare för text 6"/>
          <p:cNvSpPr>
            <a:spLocks noGrp="1"/>
          </p:cNvSpPr>
          <p:nvPr>
            <p:ph type="body" sz="quarter" idx="63" hasCustomPrompt="1"/>
          </p:nvPr>
        </p:nvSpPr>
        <p:spPr>
          <a:xfrm>
            <a:off x="4557208" y="58889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85" name="Platshållare för text 6"/>
          <p:cNvSpPr>
            <a:spLocks noGrp="1"/>
          </p:cNvSpPr>
          <p:nvPr>
            <p:ph type="body" sz="quarter" idx="64" hasCustomPrompt="1"/>
          </p:nvPr>
        </p:nvSpPr>
        <p:spPr>
          <a:xfrm>
            <a:off x="449804" y="5082246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6" name="Platshållare för text 6"/>
          <p:cNvSpPr>
            <a:spLocks noGrp="1"/>
          </p:cNvSpPr>
          <p:nvPr>
            <p:ph type="body" sz="quarter" idx="65" hasCustomPrompt="1"/>
          </p:nvPr>
        </p:nvSpPr>
        <p:spPr>
          <a:xfrm>
            <a:off x="449804" y="54317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7" name="Platshållare för text 6"/>
          <p:cNvSpPr>
            <a:spLocks noGrp="1"/>
          </p:cNvSpPr>
          <p:nvPr>
            <p:ph type="body" sz="quarter" idx="66" hasCustomPrompt="1"/>
          </p:nvPr>
        </p:nvSpPr>
        <p:spPr>
          <a:xfrm>
            <a:off x="449804" y="5660316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8" name="Platshållare för text 6"/>
          <p:cNvSpPr>
            <a:spLocks noGrp="1"/>
          </p:cNvSpPr>
          <p:nvPr>
            <p:ph type="body" sz="quarter" idx="67" hasCustomPrompt="1"/>
          </p:nvPr>
        </p:nvSpPr>
        <p:spPr>
          <a:xfrm>
            <a:off x="449804" y="5888916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1064848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2971800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 userDrawn="1"/>
        </p:nvSpPr>
        <p:spPr>
          <a:xfrm>
            <a:off x="3731779" y="5498068"/>
            <a:ext cx="164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noProof="0" dirty="0" smtClean="0">
                <a:solidFill>
                  <a:srgbClr val="81BD27"/>
                </a:solidFill>
              </a:rPr>
              <a:t>www.VINNOVA.se</a:t>
            </a:r>
            <a:endParaRPr lang="sv-SE" sz="1400" noProof="0" dirty="0">
              <a:solidFill>
                <a:srgbClr val="81BD27"/>
              </a:solidFill>
            </a:endParaRP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861458" y="4465698"/>
            <a:ext cx="5410200" cy="63970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1458" y="2370364"/>
            <a:ext cx="5410200" cy="28575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1993556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685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CDE4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Klicka för att lägga till underrubrik</a:t>
            </a:r>
            <a:endParaRPr lang="sv-SE" noProof="0" dirty="0"/>
          </a:p>
        </p:txBody>
      </p:sp>
      <p:grpSp>
        <p:nvGrpSpPr>
          <p:cNvPr id="8" name="Grupp 8"/>
          <p:cNvGrpSpPr>
            <a:grpSpLocks/>
          </p:cNvGrpSpPr>
          <p:nvPr/>
        </p:nvGrpSpPr>
        <p:grpSpPr bwMode="auto">
          <a:xfrm>
            <a:off x="-136525" y="0"/>
            <a:ext cx="1922463" cy="1785938"/>
            <a:chOff x="-137010" y="0"/>
            <a:chExt cx="1922952" cy="1785942"/>
          </a:xfrm>
        </p:grpSpPr>
        <p:sp>
          <p:nvSpPr>
            <p:cNvPr id="9" name="Diagonal rand 9"/>
            <p:cNvSpPr/>
            <p:nvPr userDrawn="1"/>
          </p:nvSpPr>
          <p:spPr bwMode="ltGray">
            <a:xfrm>
              <a:off x="-450" y="0"/>
              <a:ext cx="1786392" cy="1785942"/>
            </a:xfrm>
            <a:prstGeom prst="diagStripe">
              <a:avLst>
                <a:gd name="adj" fmla="val 717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10"/>
            <p:cNvSpPr txBox="1">
              <a:spLocks noChangeArrowheads="1"/>
            </p:cNvSpPr>
            <p:nvPr/>
          </p:nvSpPr>
          <p:spPr bwMode="ltGray">
            <a:xfrm rot="-2700000">
              <a:off x="-137010" y="619126"/>
              <a:ext cx="1818150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sv-SE" sz="1400" noProof="0" dirty="0" smtClean="0">
                  <a:solidFill>
                    <a:srgbClr val="F6F4E8"/>
                  </a:solidFill>
                </a:rPr>
                <a:t>WWW.VINNOVA.SE</a:t>
              </a:r>
            </a:p>
          </p:txBody>
        </p:sp>
      </p:grpSp>
      <p:grpSp>
        <p:nvGrpSpPr>
          <p:cNvPr id="12" name="Grupp 11"/>
          <p:cNvGrpSpPr/>
          <p:nvPr userDrawn="1"/>
        </p:nvGrpSpPr>
        <p:grpSpPr>
          <a:xfrm>
            <a:off x="9234615" y="0"/>
            <a:ext cx="1981200" cy="6840855"/>
            <a:chOff x="9296400" y="0"/>
            <a:chExt cx="1981200" cy="6840855"/>
          </a:xfrm>
        </p:grpSpPr>
        <p:sp>
          <p:nvSpPr>
            <p:cNvPr id="13" name="Rektangel 12"/>
            <p:cNvSpPr/>
            <p:nvPr/>
          </p:nvSpPr>
          <p:spPr bwMode="auto">
            <a:xfrm>
              <a:off x="9296400" y="0"/>
              <a:ext cx="1981200" cy="68408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4" name="textruta 12"/>
            <p:cNvSpPr txBox="1">
              <a:spLocks noChangeArrowheads="1"/>
            </p:cNvSpPr>
            <p:nvPr/>
          </p:nvSpPr>
          <p:spPr bwMode="auto">
            <a:xfrm>
              <a:off x="9402177" y="164068"/>
              <a:ext cx="179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sv-SE" altLang="en-US" sz="1200" b="1" dirty="0" smtClean="0">
                  <a:solidFill>
                    <a:srgbClr val="000000"/>
                  </a:solidFill>
                </a:rPr>
                <a:t>Anpassa informationen </a:t>
              </a:r>
              <a:r>
                <a:rPr lang="sv-SE" altLang="en-US" sz="1200" b="1" dirty="0">
                  <a:solidFill>
                    <a:srgbClr val="000000"/>
                  </a:solidFill>
                </a:rPr>
                <a:t>i </a:t>
              </a:r>
              <a:r>
                <a:rPr lang="sv-SE" altLang="en-US" sz="1200" b="1" dirty="0" smtClean="0">
                  <a:solidFill>
                    <a:srgbClr val="000000"/>
                  </a:solidFill>
                </a:rPr>
                <a:t>sidfoten:</a:t>
              </a:r>
              <a:endParaRPr lang="sv-SE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" descr="C:\Documents and Settings\jimfri\Skrivbord\sidhuvud_sidfo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162" y="2514600"/>
              <a:ext cx="180337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ruta 14"/>
            <p:cNvSpPr txBox="1">
              <a:spLocks noChangeArrowheads="1"/>
            </p:cNvSpPr>
            <p:nvPr/>
          </p:nvSpPr>
          <p:spPr bwMode="auto">
            <a:xfrm>
              <a:off x="9422159" y="6858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1. Klicka på knappen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Sidhuvud/Sidfot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på fliken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Infoga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9" name="textruta 16"/>
            <p:cNvSpPr txBox="1">
              <a:spLocks noChangeArrowheads="1"/>
            </p:cNvSpPr>
            <p:nvPr/>
          </p:nvSpPr>
          <p:spPr bwMode="auto">
            <a:xfrm>
              <a:off x="9368371" y="20574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2. Kryssa i de olika delarna du vill ha i presentationen. </a:t>
              </a:r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153" y="1290918"/>
              <a:ext cx="1860550" cy="6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ruta 16"/>
            <p:cNvSpPr txBox="1">
              <a:spLocks noChangeArrowheads="1"/>
            </p:cNvSpPr>
            <p:nvPr userDrawn="1"/>
          </p:nvSpPr>
          <p:spPr bwMode="auto">
            <a:xfrm>
              <a:off x="9368372" y="3886200"/>
              <a:ext cx="1797170" cy="295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Notera </a:t>
              </a:r>
              <a:r>
                <a:rPr lang="sv-SE" altLang="en-US" sz="1200" dirty="0">
                  <a:solidFill>
                    <a:srgbClr val="000000"/>
                  </a:solidFill>
                </a:rPr>
                <a:t>skillnaden mellan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automatiskt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och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inte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för datum i sidfoten. Det förra innebär att dagens datum alltid visas i presentationen. I fältet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kan du med fördel ange titeln på föredraget eller mötet</a:t>
              </a:r>
              <a:r>
                <a:rPr lang="sv-SE" altLang="en-US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Observera att sidfoten, sidnumret och datum bara syns i utskrift eller i redigeringsläge, inte i presentationsläge. </a:t>
              </a:r>
              <a:endParaRPr lang="sv-SE" alt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ktangel 21"/>
          <p:cNvSpPr/>
          <p:nvPr userDrawn="1"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21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981075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657" y="1"/>
            <a:ext cx="9144657" cy="68646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 .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00"/>
            <a:ext cx="7315200" cy="18002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 b="1" cap="none">
                <a:solidFill>
                  <a:schemeClr val="tx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5410200"/>
            <a:ext cx="73152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 smtClean="0"/>
              <a:t>Klicka här för att lägga till eventuell underrubrik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6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dirty="0" smtClean="0"/>
              <a:t>Klicka på bildikonen i mitten för att infoga bild.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32952" y="3750677"/>
            <a:ext cx="6858000" cy="1785104"/>
          </a:xfrm>
          <a:solidFill>
            <a:schemeClr val="accent1"/>
          </a:solidFill>
          <a:ln>
            <a:noFill/>
          </a:ln>
        </p:spPr>
        <p:txBody>
          <a:bodyPr lIns="429768" tIns="640080" rIns="429768" bIns="640080" anchor="ctr">
            <a:spAutoFit/>
          </a:bodyPr>
          <a:lstStyle>
            <a:lvl1pPr algn="ctr">
              <a:lnSpc>
                <a:spcPct val="100000"/>
              </a:lnSpc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3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för att skriv text eller infoga bild eller graf genom att klicka på ikonerna nedan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497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959526" cy="4972050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24400" y="1154114"/>
            <a:ext cx="3962400" cy="497205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800"/>
            </a:lvl3pPr>
            <a:lvl4pPr marL="685800" indent="0">
              <a:buNone/>
              <a:defRPr sz="2800"/>
            </a:lvl4pPr>
            <a:lvl5pPr marL="914400" indent="0"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902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707922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475704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69840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6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962400" cy="4972050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24400" y="1154114"/>
            <a:ext cx="3962400" cy="497205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800"/>
            </a:lvl3pPr>
            <a:lvl4pPr marL="685800" indent="0">
              <a:buNone/>
              <a:defRPr sz="2800"/>
            </a:lvl4pPr>
            <a:lvl5pPr marL="914400" indent="0"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338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968815" y="1143000"/>
            <a:ext cx="3707937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3016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7152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33071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3962400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24400" y="1905001"/>
            <a:ext cx="3952352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000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473126"/>
            <a:ext cx="6949440" cy="101068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30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13" hasCustomPrompt="1"/>
          </p:nvPr>
        </p:nvSpPr>
        <p:spPr>
          <a:xfrm>
            <a:off x="457200" y="467957"/>
            <a:ext cx="3950898" cy="568360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6" name="Platshållare för innehåll 14"/>
          <p:cNvSpPr>
            <a:spLocks noGrp="1"/>
          </p:cNvSpPr>
          <p:nvPr>
            <p:ph sz="quarter" idx="14" hasCustomPrompt="1"/>
          </p:nvPr>
        </p:nvSpPr>
        <p:spPr>
          <a:xfrm>
            <a:off x="4727275" y="467957"/>
            <a:ext cx="3937754" cy="568360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9220200" y="-1"/>
            <a:ext cx="1600199" cy="311699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7843" y="20301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Infoga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andra objekt än text: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1. Klicka på respektive ikon i mitten för att infoga grafer, tabeller och </a:t>
            </a:r>
            <a:r>
              <a:rPr lang="sv-SE" sz="1200" baseline="0" noProof="0" dirty="0" err="1" smtClean="0">
                <a:solidFill>
                  <a:srgbClr val="000000"/>
                </a:solidFill>
              </a:rPr>
              <a:t>SmartArt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.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643" y="1574799"/>
            <a:ext cx="9067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 userDrawn="1"/>
        </p:nvSpPr>
        <p:spPr>
          <a:xfrm>
            <a:off x="9227725" y="2142861"/>
            <a:ext cx="159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noProof="0" dirty="0" smtClean="0">
                <a:solidFill>
                  <a:srgbClr val="000000"/>
                </a:solidFill>
              </a:rPr>
              <a:t>2. Använd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 text-utrymmet på motsatt för att göra en bildtext till grafiken eller bilden. . 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4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ubrik, underrubrik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0"/>
            <a:ext cx="8229600" cy="1010465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886200" y="1524000"/>
            <a:ext cx="4800600" cy="4602163"/>
          </a:xfrm>
        </p:spPr>
        <p:txBody>
          <a:bodyPr/>
          <a:lstStyle>
            <a:lvl1pPr marL="0" indent="0">
              <a:buNone/>
              <a:defRPr sz="32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400"/>
            </a:lvl3pPr>
            <a:lvl4pPr marL="685800" indent="0">
              <a:buNone/>
              <a:defRPr sz="2000"/>
            </a:lvl4pPr>
            <a:lvl5pPr marL="9144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för att infoga bild eller graf.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4000"/>
            <a:ext cx="3124200" cy="4602163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för att lägga till bildtext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31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548188"/>
            <a:ext cx="6858000" cy="1319212"/>
          </a:xfr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4025" y="484188"/>
            <a:ext cx="8232775" cy="378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för att infoga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347-ED7A-479D-8837-F0BD42636033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75BE-0F35-4C5D-9F25-24DE76F7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2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18" name="Grupp 17"/>
          <p:cNvGrpSpPr>
            <a:grpSpLocks noChangeAspect="1"/>
          </p:cNvGrpSpPr>
          <p:nvPr userDrawn="1"/>
        </p:nvGrpSpPr>
        <p:grpSpPr>
          <a:xfrm>
            <a:off x="-5370" y="3256786"/>
            <a:ext cx="4714418" cy="3601214"/>
            <a:chOff x="25567" y="3071568"/>
            <a:chExt cx="4988038" cy="3757612"/>
          </a:xfrm>
          <a:solidFill>
            <a:srgbClr val="006F65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8" name="Rektangel med rundade hörn 7"/>
          <p:cNvSpPr/>
          <p:nvPr userDrawn="1"/>
        </p:nvSpPr>
        <p:spPr>
          <a:xfrm>
            <a:off x="4800600" y="1371600"/>
            <a:ext cx="3886200" cy="1752600"/>
          </a:xfrm>
          <a:prstGeom prst="roundRect">
            <a:avLst>
              <a:gd name="adj" fmla="val 3249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457200" y="1371600"/>
            <a:ext cx="3886200" cy="17526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7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482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21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3 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med rundade hörn 15"/>
          <p:cNvSpPr/>
          <p:nvPr userDrawn="1"/>
        </p:nvSpPr>
        <p:spPr>
          <a:xfrm>
            <a:off x="4572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8" name="Rektangel med rundade hörn 17"/>
          <p:cNvSpPr/>
          <p:nvPr userDrawn="1"/>
        </p:nvSpPr>
        <p:spPr>
          <a:xfrm>
            <a:off x="32766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9" name="Rektangel med rundade hörn 18"/>
          <p:cNvSpPr/>
          <p:nvPr userDrawn="1"/>
        </p:nvSpPr>
        <p:spPr>
          <a:xfrm>
            <a:off x="60960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7" name="Rektangel 6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9167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0" y="4696998"/>
            <a:ext cx="9144000" cy="2161002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2"/>
              </a:solidFill>
            </a:endParaRPr>
          </a:p>
        </p:txBody>
      </p:sp>
      <p:sp>
        <p:nvSpPr>
          <p:cNvPr id="24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43963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2199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grpSp>
        <p:nvGrpSpPr>
          <p:cNvPr id="26" name="Grupp 25"/>
          <p:cNvGrpSpPr>
            <a:grpSpLocks noChangeAspect="1"/>
          </p:cNvGrpSpPr>
          <p:nvPr userDrawn="1"/>
        </p:nvGrpSpPr>
        <p:grpSpPr>
          <a:xfrm>
            <a:off x="-13440" y="3256784"/>
            <a:ext cx="4721344" cy="3601214"/>
            <a:chOff x="18239" y="3071568"/>
            <a:chExt cx="4995366" cy="3757612"/>
          </a:xfrm>
          <a:solidFill>
            <a:srgbClr val="006F65"/>
          </a:solidFill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18239" y="3156777"/>
              <a:ext cx="3630336" cy="2966925"/>
            </a:xfrm>
            <a:custGeom>
              <a:avLst/>
              <a:gdLst>
                <a:gd name="connsiteX0" fmla="*/ 40 w 10000"/>
                <a:gd name="connsiteY0" fmla="*/ 9768 h 9768"/>
                <a:gd name="connsiteX1" fmla="*/ 10000 w 10000"/>
                <a:gd name="connsiteY1" fmla="*/ 4639 h 9768"/>
                <a:gd name="connsiteX2" fmla="*/ 9720 w 10000"/>
                <a:gd name="connsiteY2" fmla="*/ 1266 h 9768"/>
                <a:gd name="connsiteX3" fmla="*/ 9979 w 10000"/>
                <a:gd name="connsiteY3" fmla="*/ 1245 h 9768"/>
                <a:gd name="connsiteX4" fmla="*/ 9286 w 10000"/>
                <a:gd name="connsiteY4" fmla="*/ 0 h 9768"/>
                <a:gd name="connsiteX5" fmla="*/ 8755 w 10000"/>
                <a:gd name="connsiteY5" fmla="*/ 1365 h 9768"/>
                <a:gd name="connsiteX6" fmla="*/ 9014 w 10000"/>
                <a:gd name="connsiteY6" fmla="*/ 1344 h 9768"/>
                <a:gd name="connsiteX7" fmla="*/ 9137 w 10000"/>
                <a:gd name="connsiteY7" fmla="*/ 4561 h 9768"/>
                <a:gd name="connsiteX8" fmla="*/ 0 w 10000"/>
                <a:gd name="connsiteY8" fmla="*/ 8142 h 9768"/>
                <a:gd name="connsiteX9" fmla="*/ 40 w 10000"/>
                <a:gd name="connsiteY9" fmla="*/ 9768 h 9768"/>
                <a:gd name="connsiteX0" fmla="*/ 20 w 10000"/>
                <a:gd name="connsiteY0" fmla="*/ 9929 h 9929"/>
                <a:gd name="connsiteX1" fmla="*/ 10000 w 10000"/>
                <a:gd name="connsiteY1" fmla="*/ 4749 h 9929"/>
                <a:gd name="connsiteX2" fmla="*/ 9720 w 10000"/>
                <a:gd name="connsiteY2" fmla="*/ 1296 h 9929"/>
                <a:gd name="connsiteX3" fmla="*/ 9979 w 10000"/>
                <a:gd name="connsiteY3" fmla="*/ 1275 h 9929"/>
                <a:gd name="connsiteX4" fmla="*/ 9286 w 10000"/>
                <a:gd name="connsiteY4" fmla="*/ 0 h 9929"/>
                <a:gd name="connsiteX5" fmla="*/ 8755 w 10000"/>
                <a:gd name="connsiteY5" fmla="*/ 1397 h 9929"/>
                <a:gd name="connsiteX6" fmla="*/ 9014 w 10000"/>
                <a:gd name="connsiteY6" fmla="*/ 1376 h 9929"/>
                <a:gd name="connsiteX7" fmla="*/ 9137 w 10000"/>
                <a:gd name="connsiteY7" fmla="*/ 4669 h 9929"/>
                <a:gd name="connsiteX8" fmla="*/ 0 w 10000"/>
                <a:gd name="connsiteY8" fmla="*/ 8335 h 9929"/>
                <a:gd name="connsiteX9" fmla="*/ 20 w 10000"/>
                <a:gd name="connsiteY9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29">
                  <a:moveTo>
                    <a:pt x="20" y="9929"/>
                  </a:moveTo>
                  <a:lnTo>
                    <a:pt x="10000" y="4749"/>
                  </a:lnTo>
                  <a:cubicBezTo>
                    <a:pt x="9907" y="3598"/>
                    <a:pt x="9813" y="2447"/>
                    <a:pt x="9720" y="1296"/>
                  </a:cubicBezTo>
                  <a:lnTo>
                    <a:pt x="9979" y="1275"/>
                  </a:lnTo>
                  <a:lnTo>
                    <a:pt x="9286" y="0"/>
                  </a:lnTo>
                  <a:lnTo>
                    <a:pt x="8755" y="1397"/>
                  </a:lnTo>
                  <a:lnTo>
                    <a:pt x="9014" y="1376"/>
                  </a:lnTo>
                  <a:lnTo>
                    <a:pt x="9137" y="4669"/>
                  </a:lnTo>
                  <a:lnTo>
                    <a:pt x="0" y="8335"/>
                  </a:lnTo>
                  <a:cubicBezTo>
                    <a:pt x="13" y="8890"/>
                    <a:pt x="7" y="9374"/>
                    <a:pt x="20" y="99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20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059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Rektangel med rundade hörn 7"/>
          <p:cNvSpPr/>
          <p:nvPr userDrawn="1"/>
        </p:nvSpPr>
        <p:spPr>
          <a:xfrm>
            <a:off x="483621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8" name="Rektangel med rundade hörn 7"/>
          <p:cNvSpPr/>
          <p:nvPr userDrawn="1"/>
        </p:nvSpPr>
        <p:spPr>
          <a:xfrm>
            <a:off x="32004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7"/>
          <p:cNvSpPr/>
          <p:nvPr userDrawn="1"/>
        </p:nvSpPr>
        <p:spPr>
          <a:xfrm>
            <a:off x="60198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F6F4E8"/>
              </a:solidFill>
            </a:endParaRPr>
          </a:p>
        </p:txBody>
      </p:sp>
      <p:sp>
        <p:nvSpPr>
          <p:cNvPr id="25" name="Rektangel med rundade hörn 7"/>
          <p:cNvSpPr/>
          <p:nvPr userDrawn="1"/>
        </p:nvSpPr>
        <p:spPr>
          <a:xfrm flipH="1">
            <a:off x="4572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26" name="Rektangel med rundade hörn 7"/>
          <p:cNvSpPr/>
          <p:nvPr userDrawn="1"/>
        </p:nvSpPr>
        <p:spPr>
          <a:xfrm flipH="1">
            <a:off x="32004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27" name="Rektangel med rundade hörn 7"/>
          <p:cNvSpPr/>
          <p:nvPr userDrawn="1"/>
        </p:nvSpPr>
        <p:spPr>
          <a:xfrm flipH="1">
            <a:off x="60198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7600" rtlCol="0" anchor="ctr"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28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141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78200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0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13063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575238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12297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15410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3860047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och 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Ellips 13"/>
          <p:cNvSpPr/>
          <p:nvPr userDrawn="1"/>
        </p:nvSpPr>
        <p:spPr>
          <a:xfrm>
            <a:off x="477245" y="4726398"/>
            <a:ext cx="1160874" cy="1293402"/>
          </a:xfrm>
          <a:custGeom>
            <a:avLst/>
            <a:gdLst>
              <a:gd name="connsiteX0" fmla="*/ 0 w 2048384"/>
              <a:gd name="connsiteY0" fmla="*/ 1024192 h 2048384"/>
              <a:gd name="connsiteX1" fmla="*/ 1024192 w 2048384"/>
              <a:gd name="connsiteY1" fmla="*/ 0 h 2048384"/>
              <a:gd name="connsiteX2" fmla="*/ 2048384 w 2048384"/>
              <a:gd name="connsiteY2" fmla="*/ 1024192 h 2048384"/>
              <a:gd name="connsiteX3" fmla="*/ 1024192 w 2048384"/>
              <a:gd name="connsiteY3" fmla="*/ 2048384 h 2048384"/>
              <a:gd name="connsiteX4" fmla="*/ 0 w 2048384"/>
              <a:gd name="connsiteY4" fmla="*/ 1024192 h 2048384"/>
              <a:gd name="connsiteX0" fmla="*/ 1714 w 2050098"/>
              <a:gd name="connsiteY0" fmla="*/ 1024192 h 2164094"/>
              <a:gd name="connsiteX1" fmla="*/ 1025906 w 2050098"/>
              <a:gd name="connsiteY1" fmla="*/ 0 h 2164094"/>
              <a:gd name="connsiteX2" fmla="*/ 2050098 w 2050098"/>
              <a:gd name="connsiteY2" fmla="*/ 1024192 h 2164094"/>
              <a:gd name="connsiteX3" fmla="*/ 1025906 w 2050098"/>
              <a:gd name="connsiteY3" fmla="*/ 2048384 h 2164094"/>
              <a:gd name="connsiteX4" fmla="*/ 788636 w 2050098"/>
              <a:gd name="connsiteY4" fmla="*/ 2025636 h 2164094"/>
              <a:gd name="connsiteX5" fmla="*/ 1714 w 2050098"/>
              <a:gd name="connsiteY5" fmla="*/ 1024192 h 2164094"/>
              <a:gd name="connsiteX0" fmla="*/ 788636 w 2050098"/>
              <a:gd name="connsiteY0" fmla="*/ 2025636 h 2139824"/>
              <a:gd name="connsiteX1" fmla="*/ 1714 w 2050098"/>
              <a:gd name="connsiteY1" fmla="*/ 1024192 h 2139824"/>
              <a:gd name="connsiteX2" fmla="*/ 1025906 w 2050098"/>
              <a:gd name="connsiteY2" fmla="*/ 0 h 2139824"/>
              <a:gd name="connsiteX3" fmla="*/ 2050098 w 2050098"/>
              <a:gd name="connsiteY3" fmla="*/ 1024192 h 2139824"/>
              <a:gd name="connsiteX4" fmla="*/ 1117346 w 2050098"/>
              <a:gd name="connsiteY4" fmla="*/ 2139824 h 2139824"/>
              <a:gd name="connsiteX0" fmla="*/ 790539 w 2052001"/>
              <a:gd name="connsiteY0" fmla="*/ 2025636 h 2139824"/>
              <a:gd name="connsiteX1" fmla="*/ 691319 w 2052001"/>
              <a:gd name="connsiteY1" fmla="*/ 1939642 h 2139824"/>
              <a:gd name="connsiteX2" fmla="*/ 3617 w 2052001"/>
              <a:gd name="connsiteY2" fmla="*/ 1024192 h 2139824"/>
              <a:gd name="connsiteX3" fmla="*/ 1027809 w 2052001"/>
              <a:gd name="connsiteY3" fmla="*/ 0 h 2139824"/>
              <a:gd name="connsiteX4" fmla="*/ 2052001 w 2052001"/>
              <a:gd name="connsiteY4" fmla="*/ 1024192 h 2139824"/>
              <a:gd name="connsiteX5" fmla="*/ 1119249 w 2052001"/>
              <a:gd name="connsiteY5" fmla="*/ 2139824 h 2139824"/>
              <a:gd name="connsiteX0" fmla="*/ 791503 w 2052965"/>
              <a:gd name="connsiteY0" fmla="*/ 2025636 h 2139824"/>
              <a:gd name="connsiteX1" fmla="*/ 657358 w 2052965"/>
              <a:gd name="connsiteY1" fmla="*/ 2015842 h 2139824"/>
              <a:gd name="connsiteX2" fmla="*/ 4581 w 2052965"/>
              <a:gd name="connsiteY2" fmla="*/ 1024192 h 2139824"/>
              <a:gd name="connsiteX3" fmla="*/ 1028773 w 2052965"/>
              <a:gd name="connsiteY3" fmla="*/ 0 h 2139824"/>
              <a:gd name="connsiteX4" fmla="*/ 2052965 w 2052965"/>
              <a:gd name="connsiteY4" fmla="*/ 1024192 h 2139824"/>
              <a:gd name="connsiteX5" fmla="*/ 1120213 w 2052965"/>
              <a:gd name="connsiteY5" fmla="*/ 2139824 h 2139824"/>
              <a:gd name="connsiteX0" fmla="*/ 715303 w 2052965"/>
              <a:gd name="connsiteY0" fmla="*/ 2273286 h 2273286"/>
              <a:gd name="connsiteX1" fmla="*/ 657358 w 2052965"/>
              <a:gd name="connsiteY1" fmla="*/ 2015842 h 2273286"/>
              <a:gd name="connsiteX2" fmla="*/ 4581 w 2052965"/>
              <a:gd name="connsiteY2" fmla="*/ 1024192 h 2273286"/>
              <a:gd name="connsiteX3" fmla="*/ 1028773 w 2052965"/>
              <a:gd name="connsiteY3" fmla="*/ 0 h 2273286"/>
              <a:gd name="connsiteX4" fmla="*/ 2052965 w 2052965"/>
              <a:gd name="connsiteY4" fmla="*/ 1024192 h 2273286"/>
              <a:gd name="connsiteX5" fmla="*/ 1120213 w 2052965"/>
              <a:gd name="connsiteY5" fmla="*/ 2139824 h 2273286"/>
              <a:gd name="connsiteX0" fmla="*/ 693078 w 2052965"/>
              <a:gd name="connsiteY0" fmla="*/ 2257411 h 2257411"/>
              <a:gd name="connsiteX1" fmla="*/ 657358 w 2052965"/>
              <a:gd name="connsiteY1" fmla="*/ 2015842 h 2257411"/>
              <a:gd name="connsiteX2" fmla="*/ 4581 w 2052965"/>
              <a:gd name="connsiteY2" fmla="*/ 1024192 h 2257411"/>
              <a:gd name="connsiteX3" fmla="*/ 1028773 w 2052965"/>
              <a:gd name="connsiteY3" fmla="*/ 0 h 2257411"/>
              <a:gd name="connsiteX4" fmla="*/ 2052965 w 2052965"/>
              <a:gd name="connsiteY4" fmla="*/ 1024192 h 2257411"/>
              <a:gd name="connsiteX5" fmla="*/ 1120213 w 2052965"/>
              <a:gd name="connsiteY5" fmla="*/ 2139824 h 2257411"/>
              <a:gd name="connsiteX0" fmla="*/ 688853 w 2048740"/>
              <a:gd name="connsiteY0" fmla="*/ 2257411 h 2257411"/>
              <a:gd name="connsiteX1" fmla="*/ 907133 w 2048740"/>
              <a:gd name="connsiteY1" fmla="*/ 2038067 h 2257411"/>
              <a:gd name="connsiteX2" fmla="*/ 356 w 2048740"/>
              <a:gd name="connsiteY2" fmla="*/ 1024192 h 2257411"/>
              <a:gd name="connsiteX3" fmla="*/ 1024548 w 2048740"/>
              <a:gd name="connsiteY3" fmla="*/ 0 h 2257411"/>
              <a:gd name="connsiteX4" fmla="*/ 2048740 w 2048740"/>
              <a:gd name="connsiteY4" fmla="*/ 1024192 h 2257411"/>
              <a:gd name="connsiteX5" fmla="*/ 1115988 w 2048740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86416 w 2049318"/>
              <a:gd name="connsiteY5" fmla="*/ 2035049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8861 w 2048748"/>
              <a:gd name="connsiteY0" fmla="*/ 2257411 h 2257411"/>
              <a:gd name="connsiteX1" fmla="*/ 907141 w 2048748"/>
              <a:gd name="connsiteY1" fmla="*/ 2038067 h 2257411"/>
              <a:gd name="connsiteX2" fmla="*/ 364 w 2048748"/>
              <a:gd name="connsiteY2" fmla="*/ 1024192 h 2257411"/>
              <a:gd name="connsiteX3" fmla="*/ 1024556 w 2048748"/>
              <a:gd name="connsiteY3" fmla="*/ 0 h 2257411"/>
              <a:gd name="connsiteX4" fmla="*/ 2048748 w 2048748"/>
              <a:gd name="connsiteY4" fmla="*/ 1024192 h 2257411"/>
              <a:gd name="connsiteX5" fmla="*/ 1163621 w 2048748"/>
              <a:gd name="connsiteY5" fmla="*/ 2031874 h 2257411"/>
              <a:gd name="connsiteX0" fmla="*/ 688552 w 2048439"/>
              <a:gd name="connsiteY0" fmla="*/ 2257411 h 2257411"/>
              <a:gd name="connsiteX1" fmla="*/ 906832 w 2048439"/>
              <a:gd name="connsiteY1" fmla="*/ 2038067 h 2257411"/>
              <a:gd name="connsiteX2" fmla="*/ 55 w 2048439"/>
              <a:gd name="connsiteY2" fmla="*/ 1024192 h 2257411"/>
              <a:gd name="connsiteX3" fmla="*/ 1024247 w 2048439"/>
              <a:gd name="connsiteY3" fmla="*/ 0 h 2257411"/>
              <a:gd name="connsiteX4" fmla="*/ 2048439 w 2048439"/>
              <a:gd name="connsiteY4" fmla="*/ 1024192 h 2257411"/>
              <a:gd name="connsiteX5" fmla="*/ 1163312 w 2048439"/>
              <a:gd name="connsiteY5" fmla="*/ 2031874 h 2257411"/>
              <a:gd name="connsiteX0" fmla="*/ 688509 w 2048396"/>
              <a:gd name="connsiteY0" fmla="*/ 2257411 h 2257411"/>
              <a:gd name="connsiteX1" fmla="*/ 906789 w 2048396"/>
              <a:gd name="connsiteY1" fmla="*/ 2038067 h 2257411"/>
              <a:gd name="connsiteX2" fmla="*/ 12 w 2048396"/>
              <a:gd name="connsiteY2" fmla="*/ 1024192 h 2257411"/>
              <a:gd name="connsiteX3" fmla="*/ 1024204 w 2048396"/>
              <a:gd name="connsiteY3" fmla="*/ 0 h 2257411"/>
              <a:gd name="connsiteX4" fmla="*/ 2048396 w 2048396"/>
              <a:gd name="connsiteY4" fmla="*/ 1024192 h 2257411"/>
              <a:gd name="connsiteX5" fmla="*/ 1163269 w 2048396"/>
              <a:gd name="connsiteY5" fmla="*/ 2031874 h 2257411"/>
              <a:gd name="connsiteX0" fmla="*/ 656756 w 2016643"/>
              <a:gd name="connsiteY0" fmla="*/ 2257411 h 2257411"/>
              <a:gd name="connsiteX1" fmla="*/ 875036 w 2016643"/>
              <a:gd name="connsiteY1" fmla="*/ 2038067 h 2257411"/>
              <a:gd name="connsiteX2" fmla="*/ 9 w 2016643"/>
              <a:gd name="connsiteY2" fmla="*/ 1021017 h 2257411"/>
              <a:gd name="connsiteX3" fmla="*/ 992451 w 2016643"/>
              <a:gd name="connsiteY3" fmla="*/ 0 h 2257411"/>
              <a:gd name="connsiteX4" fmla="*/ 2016643 w 2016643"/>
              <a:gd name="connsiteY4" fmla="*/ 1024192 h 2257411"/>
              <a:gd name="connsiteX5" fmla="*/ 1131516 w 2016643"/>
              <a:gd name="connsiteY5" fmla="*/ 2031874 h 2257411"/>
              <a:gd name="connsiteX0" fmla="*/ 672629 w 2032516"/>
              <a:gd name="connsiteY0" fmla="*/ 2257442 h 2257442"/>
              <a:gd name="connsiteX1" fmla="*/ 890909 w 2032516"/>
              <a:gd name="connsiteY1" fmla="*/ 2038098 h 2257442"/>
              <a:gd name="connsiteX2" fmla="*/ 7 w 2032516"/>
              <a:gd name="connsiteY2" fmla="*/ 995648 h 2257442"/>
              <a:gd name="connsiteX3" fmla="*/ 1008324 w 2032516"/>
              <a:gd name="connsiteY3" fmla="*/ 31 h 2257442"/>
              <a:gd name="connsiteX4" fmla="*/ 2032516 w 2032516"/>
              <a:gd name="connsiteY4" fmla="*/ 1024223 h 2257442"/>
              <a:gd name="connsiteX5" fmla="*/ 1147389 w 2032516"/>
              <a:gd name="connsiteY5" fmla="*/ 2031905 h 2257442"/>
              <a:gd name="connsiteX0" fmla="*/ 656756 w 2016643"/>
              <a:gd name="connsiteY0" fmla="*/ 2257558 h 2257558"/>
              <a:gd name="connsiteX1" fmla="*/ 875036 w 2016643"/>
              <a:gd name="connsiteY1" fmla="*/ 2038214 h 2257558"/>
              <a:gd name="connsiteX2" fmla="*/ 9 w 2016643"/>
              <a:gd name="connsiteY2" fmla="*/ 964014 h 2257558"/>
              <a:gd name="connsiteX3" fmla="*/ 992451 w 2016643"/>
              <a:gd name="connsiteY3" fmla="*/ 147 h 2257558"/>
              <a:gd name="connsiteX4" fmla="*/ 2016643 w 2016643"/>
              <a:gd name="connsiteY4" fmla="*/ 1024339 h 2257558"/>
              <a:gd name="connsiteX5" fmla="*/ 1131516 w 2016643"/>
              <a:gd name="connsiteY5" fmla="*/ 2032021 h 2257558"/>
              <a:gd name="connsiteX0" fmla="*/ 666279 w 2026166"/>
              <a:gd name="connsiteY0" fmla="*/ 2257515 h 2257515"/>
              <a:gd name="connsiteX1" fmla="*/ 884559 w 2026166"/>
              <a:gd name="connsiteY1" fmla="*/ 2038171 h 2257515"/>
              <a:gd name="connsiteX2" fmla="*/ 7 w 2026166"/>
              <a:gd name="connsiteY2" fmla="*/ 973496 h 2257515"/>
              <a:gd name="connsiteX3" fmla="*/ 1001974 w 2026166"/>
              <a:gd name="connsiteY3" fmla="*/ 104 h 2257515"/>
              <a:gd name="connsiteX4" fmla="*/ 2026166 w 2026166"/>
              <a:gd name="connsiteY4" fmla="*/ 1024296 h 2257515"/>
              <a:gd name="connsiteX5" fmla="*/ 1141039 w 2026166"/>
              <a:gd name="connsiteY5" fmla="*/ 2031978 h 2257515"/>
              <a:gd name="connsiteX0" fmla="*/ 666279 w 2026166"/>
              <a:gd name="connsiteY0" fmla="*/ 2257522 h 2257522"/>
              <a:gd name="connsiteX1" fmla="*/ 884559 w 2026166"/>
              <a:gd name="connsiteY1" fmla="*/ 2038178 h 2257522"/>
              <a:gd name="connsiteX2" fmla="*/ 7 w 2026166"/>
              <a:gd name="connsiteY2" fmla="*/ 973503 h 2257522"/>
              <a:gd name="connsiteX3" fmla="*/ 1001974 w 2026166"/>
              <a:gd name="connsiteY3" fmla="*/ 111 h 2257522"/>
              <a:gd name="connsiteX4" fmla="*/ 2026166 w 2026166"/>
              <a:gd name="connsiteY4" fmla="*/ 1024303 h 2257522"/>
              <a:gd name="connsiteX5" fmla="*/ 1141039 w 2026166"/>
              <a:gd name="connsiteY5" fmla="*/ 2031985 h 2257522"/>
              <a:gd name="connsiteX0" fmla="*/ 659930 w 2019817"/>
              <a:gd name="connsiteY0" fmla="*/ 2257720 h 2257720"/>
              <a:gd name="connsiteX1" fmla="*/ 878210 w 2019817"/>
              <a:gd name="connsiteY1" fmla="*/ 2038376 h 2257720"/>
              <a:gd name="connsiteX2" fmla="*/ 8 w 2019817"/>
              <a:gd name="connsiteY2" fmla="*/ 941951 h 2257720"/>
              <a:gd name="connsiteX3" fmla="*/ 995625 w 2019817"/>
              <a:gd name="connsiteY3" fmla="*/ 309 h 2257720"/>
              <a:gd name="connsiteX4" fmla="*/ 2019817 w 2019817"/>
              <a:gd name="connsiteY4" fmla="*/ 1024501 h 2257720"/>
              <a:gd name="connsiteX5" fmla="*/ 1134690 w 2019817"/>
              <a:gd name="connsiteY5" fmla="*/ 2032183 h 2257720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3 w 2019820"/>
              <a:gd name="connsiteY0" fmla="*/ 2257873 h 2257873"/>
              <a:gd name="connsiteX1" fmla="*/ 878213 w 2019820"/>
              <a:gd name="connsiteY1" fmla="*/ 2038529 h 2257873"/>
              <a:gd name="connsiteX2" fmla="*/ 11 w 2019820"/>
              <a:gd name="connsiteY2" fmla="*/ 942104 h 2257873"/>
              <a:gd name="connsiteX3" fmla="*/ 995628 w 2019820"/>
              <a:gd name="connsiteY3" fmla="*/ 462 h 2257873"/>
              <a:gd name="connsiteX4" fmla="*/ 2019820 w 2019820"/>
              <a:gd name="connsiteY4" fmla="*/ 1024654 h 2257873"/>
              <a:gd name="connsiteX5" fmla="*/ 1134693 w 2019820"/>
              <a:gd name="connsiteY5" fmla="*/ 2032336 h 2257873"/>
              <a:gd name="connsiteX0" fmla="*/ 666279 w 2026166"/>
              <a:gd name="connsiteY0" fmla="*/ 2257629 h 2257629"/>
              <a:gd name="connsiteX1" fmla="*/ 884559 w 2026166"/>
              <a:gd name="connsiteY1" fmla="*/ 2038285 h 2257629"/>
              <a:gd name="connsiteX2" fmla="*/ 7 w 2026166"/>
              <a:gd name="connsiteY2" fmla="*/ 954560 h 2257629"/>
              <a:gd name="connsiteX3" fmla="*/ 1001974 w 2026166"/>
              <a:gd name="connsiteY3" fmla="*/ 218 h 2257629"/>
              <a:gd name="connsiteX4" fmla="*/ 2026166 w 2026166"/>
              <a:gd name="connsiteY4" fmla="*/ 1024410 h 2257629"/>
              <a:gd name="connsiteX5" fmla="*/ 1141039 w 2026166"/>
              <a:gd name="connsiteY5" fmla="*/ 2032092 h 2257629"/>
              <a:gd name="connsiteX0" fmla="*/ 666281 w 2026168"/>
              <a:gd name="connsiteY0" fmla="*/ 2257528 h 2257528"/>
              <a:gd name="connsiteX1" fmla="*/ 884561 w 2026168"/>
              <a:gd name="connsiteY1" fmla="*/ 2038184 h 2257528"/>
              <a:gd name="connsiteX2" fmla="*/ 9 w 2026168"/>
              <a:gd name="connsiteY2" fmla="*/ 954459 h 2257528"/>
              <a:gd name="connsiteX3" fmla="*/ 1001976 w 2026168"/>
              <a:gd name="connsiteY3" fmla="*/ 117 h 2257528"/>
              <a:gd name="connsiteX4" fmla="*/ 2026168 w 2026168"/>
              <a:gd name="connsiteY4" fmla="*/ 1024309 h 2257528"/>
              <a:gd name="connsiteX5" fmla="*/ 1141041 w 2026168"/>
              <a:gd name="connsiteY5" fmla="*/ 2031991 h 2257528"/>
              <a:gd name="connsiteX0" fmla="*/ 666282 w 2026169"/>
              <a:gd name="connsiteY0" fmla="*/ 2257419 h 2257419"/>
              <a:gd name="connsiteX1" fmla="*/ 884562 w 2026169"/>
              <a:gd name="connsiteY1" fmla="*/ 2038075 h 2257419"/>
              <a:gd name="connsiteX2" fmla="*/ 10 w 2026169"/>
              <a:gd name="connsiteY2" fmla="*/ 954350 h 2257419"/>
              <a:gd name="connsiteX3" fmla="*/ 1001977 w 2026169"/>
              <a:gd name="connsiteY3" fmla="*/ 8 h 2257419"/>
              <a:gd name="connsiteX4" fmla="*/ 2026169 w 2026169"/>
              <a:gd name="connsiteY4" fmla="*/ 1024200 h 2257419"/>
              <a:gd name="connsiteX5" fmla="*/ 1141042 w 2026169"/>
              <a:gd name="connsiteY5" fmla="*/ 2031882 h 2257419"/>
              <a:gd name="connsiteX0" fmla="*/ 666283 w 2026170"/>
              <a:gd name="connsiteY0" fmla="*/ 2257419 h 2257419"/>
              <a:gd name="connsiteX1" fmla="*/ 884563 w 2026170"/>
              <a:gd name="connsiteY1" fmla="*/ 2038075 h 2257419"/>
              <a:gd name="connsiteX2" fmla="*/ 11 w 2026170"/>
              <a:gd name="connsiteY2" fmla="*/ 954350 h 2257419"/>
              <a:gd name="connsiteX3" fmla="*/ 1001978 w 2026170"/>
              <a:gd name="connsiteY3" fmla="*/ 8 h 2257419"/>
              <a:gd name="connsiteX4" fmla="*/ 2026170 w 2026170"/>
              <a:gd name="connsiteY4" fmla="*/ 1024200 h 2257419"/>
              <a:gd name="connsiteX5" fmla="*/ 1141043 w 2026170"/>
              <a:gd name="connsiteY5" fmla="*/ 2031882 h 2257419"/>
              <a:gd name="connsiteX0" fmla="*/ 666367 w 2026254"/>
              <a:gd name="connsiteY0" fmla="*/ 2257418 h 2257418"/>
              <a:gd name="connsiteX1" fmla="*/ 884647 w 2026254"/>
              <a:gd name="connsiteY1" fmla="*/ 2038074 h 2257418"/>
              <a:gd name="connsiteX2" fmla="*/ 95 w 2026254"/>
              <a:gd name="connsiteY2" fmla="*/ 954349 h 2257418"/>
              <a:gd name="connsiteX3" fmla="*/ 1002062 w 2026254"/>
              <a:gd name="connsiteY3" fmla="*/ 7 h 2257418"/>
              <a:gd name="connsiteX4" fmla="*/ 2026254 w 2026254"/>
              <a:gd name="connsiteY4" fmla="*/ 1024199 h 2257418"/>
              <a:gd name="connsiteX5" fmla="*/ 1141127 w 2026254"/>
              <a:gd name="connsiteY5" fmla="*/ 2031881 h 2257418"/>
              <a:gd name="connsiteX0" fmla="*/ 666367 w 2026254"/>
              <a:gd name="connsiteY0" fmla="*/ 2257471 h 2257471"/>
              <a:gd name="connsiteX1" fmla="*/ 884647 w 2026254"/>
              <a:gd name="connsiteY1" fmla="*/ 2038127 h 2257471"/>
              <a:gd name="connsiteX2" fmla="*/ 95 w 2026254"/>
              <a:gd name="connsiteY2" fmla="*/ 954402 h 2257471"/>
              <a:gd name="connsiteX3" fmla="*/ 1002062 w 2026254"/>
              <a:gd name="connsiteY3" fmla="*/ 60 h 2257471"/>
              <a:gd name="connsiteX4" fmla="*/ 2026254 w 2026254"/>
              <a:gd name="connsiteY4" fmla="*/ 1024252 h 2257471"/>
              <a:gd name="connsiteX5" fmla="*/ 1141127 w 2026254"/>
              <a:gd name="connsiteY5" fmla="*/ 2031934 h 2257471"/>
              <a:gd name="connsiteX0" fmla="*/ 666367 w 2026254"/>
              <a:gd name="connsiteY0" fmla="*/ 2257576 h 2257576"/>
              <a:gd name="connsiteX1" fmla="*/ 884647 w 2026254"/>
              <a:gd name="connsiteY1" fmla="*/ 2038232 h 2257576"/>
              <a:gd name="connsiteX2" fmla="*/ 95 w 2026254"/>
              <a:gd name="connsiteY2" fmla="*/ 954507 h 2257576"/>
              <a:gd name="connsiteX3" fmla="*/ 1002062 w 2026254"/>
              <a:gd name="connsiteY3" fmla="*/ 165 h 2257576"/>
              <a:gd name="connsiteX4" fmla="*/ 2026254 w 2026254"/>
              <a:gd name="connsiteY4" fmla="*/ 1024357 h 2257576"/>
              <a:gd name="connsiteX5" fmla="*/ 1141127 w 2026254"/>
              <a:gd name="connsiteY5" fmla="*/ 2032039 h 2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254" h="2257576">
                <a:moveTo>
                  <a:pt x="666367" y="2257576"/>
                </a:moveTo>
                <a:cubicBezTo>
                  <a:pt x="738730" y="2182919"/>
                  <a:pt x="777676" y="2138464"/>
                  <a:pt x="884647" y="2038232"/>
                </a:cubicBezTo>
                <a:cubicBezTo>
                  <a:pt x="245493" y="1934825"/>
                  <a:pt x="-5632" y="1428930"/>
                  <a:pt x="95" y="954507"/>
                </a:cubicBezTo>
                <a:cubicBezTo>
                  <a:pt x="5822" y="480084"/>
                  <a:pt x="456852" y="-10335"/>
                  <a:pt x="1002062" y="165"/>
                </a:cubicBezTo>
                <a:cubicBezTo>
                  <a:pt x="1547272" y="10665"/>
                  <a:pt x="2026254" y="458711"/>
                  <a:pt x="2026254" y="1024357"/>
                </a:cubicBezTo>
                <a:cubicBezTo>
                  <a:pt x="2026254" y="1590003"/>
                  <a:pt x="1634581" y="1938792"/>
                  <a:pt x="1141127" y="2032039"/>
                </a:cubicBezTo>
              </a:path>
            </a:pathLst>
          </a:custGeom>
          <a:noFill/>
          <a:ln w="5715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Exempel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3200" b="1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32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00600"/>
            <a:ext cx="6858000" cy="1143000"/>
          </a:xfrm>
        </p:spPr>
        <p:txBody>
          <a:bodyPr>
            <a:normAutofit/>
          </a:bodyPr>
          <a:lstStyle>
            <a:lvl1pPr marL="0" indent="0">
              <a:buClr>
                <a:srgbClr val="006F65"/>
              </a:buClr>
              <a:buFont typeface="Arial" panose="020B0604020202020204" pitchFamily="34" charset="0"/>
              <a:buNone/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för att skriva exempeltext här. </a:t>
            </a:r>
          </a:p>
        </p:txBody>
      </p:sp>
    </p:spTree>
    <p:extLst>
      <p:ext uri="{BB962C8B-B14F-4D97-AF65-F5344CB8AC3E}">
        <p14:creationId xmlns:p14="http://schemas.microsoft.com/office/powerpoint/2010/main" val="81120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710650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475704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69840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92951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None/>
              <a:defRPr sz="3600" b="1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441775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185458526"/>
              </p:ext>
            </p:extLst>
          </p:nvPr>
        </p:nvGraphicFramePr>
        <p:xfrm>
          <a:off x="2237509" y="1986280"/>
          <a:ext cx="4668982" cy="34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457200" y="1894502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Kvartal 4</a:t>
            </a:r>
            <a:endParaRPr lang="sv-SE" sz="1400" dirty="0" smtClean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6324600" y="1894502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1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457200" y="3886200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3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324600" y="3886200"/>
            <a:ext cx="2367885" cy="239098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006F65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006F65"/>
                </a:solidFill>
                <a:latin typeface="Arial Black"/>
                <a:cs typeface="Arial Black"/>
              </a:rPr>
              <a:t>2</a:t>
            </a:r>
            <a:endParaRPr lang="sv-SE" sz="1400" dirty="0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88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393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87725" y="3406422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årtal</a:t>
            </a:r>
          </a:p>
        </p:txBody>
      </p:sp>
    </p:spTree>
    <p:extLst>
      <p:ext uri="{BB962C8B-B14F-4D97-AF65-F5344CB8AC3E}">
        <p14:creationId xmlns:p14="http://schemas.microsoft.com/office/powerpoint/2010/main" val="4012382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15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/>
          <p:cNvSpPr/>
          <p:nvPr userDrawn="1"/>
        </p:nvSpPr>
        <p:spPr>
          <a:xfrm>
            <a:off x="9221706" y="0"/>
            <a:ext cx="1600199" cy="12329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smtClean="0">
              <a:solidFill>
                <a:srgbClr val="00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800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800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8926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35" name="Platshållare för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22420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36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24706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37" name="Platshållare för text 6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699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53803"/>
            <a:ext cx="8217945" cy="762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sv-SE" noProof="0" dirty="0" smtClean="0"/>
              <a:t>Kontaktuppgifter</a:t>
            </a:r>
            <a:endParaRPr lang="sv-SE" noProof="0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4025" y="737367"/>
            <a:ext cx="8217945" cy="52453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Skriv projektets namn</a:t>
            </a:r>
          </a:p>
        </p:txBody>
      </p:sp>
      <p:sp>
        <p:nvSpPr>
          <p:cNvPr id="61" name="TextBox 18"/>
          <p:cNvSpPr txBox="1"/>
          <p:nvPr userDrawn="1"/>
        </p:nvSpPr>
        <p:spPr>
          <a:xfrm>
            <a:off x="9234615" y="32658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Om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du har färre än 6 kontakter: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Markera och ta bort de fält du inte använder. </a:t>
            </a:r>
          </a:p>
        </p:txBody>
      </p:sp>
      <p:sp>
        <p:nvSpPr>
          <p:cNvPr id="65" name="Platshållare för text 6"/>
          <p:cNvSpPr>
            <a:spLocks noGrp="1"/>
          </p:cNvSpPr>
          <p:nvPr>
            <p:ph type="body" sz="quarter" idx="44" hasCustomPrompt="1"/>
          </p:nvPr>
        </p:nvSpPr>
        <p:spPr>
          <a:xfrm>
            <a:off x="464596" y="18926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66" name="Platshållare för text 6"/>
          <p:cNvSpPr>
            <a:spLocks noGrp="1"/>
          </p:cNvSpPr>
          <p:nvPr>
            <p:ph type="body" sz="quarter" idx="45" hasCustomPrompt="1"/>
          </p:nvPr>
        </p:nvSpPr>
        <p:spPr>
          <a:xfrm>
            <a:off x="464596" y="22420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67" name="Platshållare för text 6"/>
          <p:cNvSpPr>
            <a:spLocks noGrp="1"/>
          </p:cNvSpPr>
          <p:nvPr>
            <p:ph type="body" sz="quarter" idx="46" hasCustomPrompt="1"/>
          </p:nvPr>
        </p:nvSpPr>
        <p:spPr>
          <a:xfrm>
            <a:off x="464596" y="24706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68" name="Platshållare för text 6"/>
          <p:cNvSpPr>
            <a:spLocks noGrp="1"/>
          </p:cNvSpPr>
          <p:nvPr>
            <p:ph type="body" sz="quarter" idx="47" hasCustomPrompt="1"/>
          </p:nvPr>
        </p:nvSpPr>
        <p:spPr>
          <a:xfrm>
            <a:off x="464596" y="2699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69" name="Platshållare för text 6"/>
          <p:cNvSpPr>
            <a:spLocks noGrp="1"/>
          </p:cNvSpPr>
          <p:nvPr>
            <p:ph type="body" sz="quarter" idx="48" hasCustomPrompt="1"/>
          </p:nvPr>
        </p:nvSpPr>
        <p:spPr>
          <a:xfrm>
            <a:off x="449804" y="30802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0" name="Platshållare för text 6"/>
          <p:cNvSpPr>
            <a:spLocks noGrp="1"/>
          </p:cNvSpPr>
          <p:nvPr>
            <p:ph type="body" sz="quarter" idx="49" hasCustomPrompt="1"/>
          </p:nvPr>
        </p:nvSpPr>
        <p:spPr>
          <a:xfrm>
            <a:off x="4564604" y="30802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1" name="Platshållare för text 6"/>
          <p:cNvSpPr>
            <a:spLocks noGrp="1"/>
          </p:cNvSpPr>
          <p:nvPr>
            <p:ph type="body" sz="quarter" idx="50" hasCustomPrompt="1"/>
          </p:nvPr>
        </p:nvSpPr>
        <p:spPr>
          <a:xfrm>
            <a:off x="4564604" y="34928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2" name="Platshållare för text 6"/>
          <p:cNvSpPr>
            <a:spLocks noGrp="1"/>
          </p:cNvSpPr>
          <p:nvPr>
            <p:ph type="body" sz="quarter" idx="51" hasCustomPrompt="1"/>
          </p:nvPr>
        </p:nvSpPr>
        <p:spPr>
          <a:xfrm>
            <a:off x="4564604" y="3842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3" name="Platshållare för text 6"/>
          <p:cNvSpPr>
            <a:spLocks noGrp="1"/>
          </p:cNvSpPr>
          <p:nvPr>
            <p:ph type="body" sz="quarter" idx="52" hasCustomPrompt="1"/>
          </p:nvPr>
        </p:nvSpPr>
        <p:spPr>
          <a:xfrm>
            <a:off x="4564604" y="40708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4" name="Platshållare för text 6"/>
          <p:cNvSpPr>
            <a:spLocks noGrp="1"/>
          </p:cNvSpPr>
          <p:nvPr>
            <p:ph type="body" sz="quarter" idx="53" hasCustomPrompt="1"/>
          </p:nvPr>
        </p:nvSpPr>
        <p:spPr>
          <a:xfrm>
            <a:off x="4564604" y="4299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5" name="Platshållare för text 6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34928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55" hasCustomPrompt="1"/>
          </p:nvPr>
        </p:nvSpPr>
        <p:spPr>
          <a:xfrm>
            <a:off x="457200" y="3842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7" name="Platshållare för text 6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40708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8" name="Platshållare för text 6"/>
          <p:cNvSpPr>
            <a:spLocks noGrp="1"/>
          </p:cNvSpPr>
          <p:nvPr>
            <p:ph type="body" sz="quarter" idx="57" hasCustomPrompt="1"/>
          </p:nvPr>
        </p:nvSpPr>
        <p:spPr>
          <a:xfrm>
            <a:off x="457200" y="4299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9" name="Platshållare för text 6"/>
          <p:cNvSpPr>
            <a:spLocks noGrp="1"/>
          </p:cNvSpPr>
          <p:nvPr>
            <p:ph type="body" sz="quarter" idx="58" hasCustomPrompt="1"/>
          </p:nvPr>
        </p:nvSpPr>
        <p:spPr>
          <a:xfrm>
            <a:off x="442408" y="46804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0" name="Platshållare för text 6"/>
          <p:cNvSpPr>
            <a:spLocks noGrp="1"/>
          </p:cNvSpPr>
          <p:nvPr>
            <p:ph type="body" sz="quarter" idx="59" hasCustomPrompt="1"/>
          </p:nvPr>
        </p:nvSpPr>
        <p:spPr>
          <a:xfrm>
            <a:off x="4557208" y="46804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1" name="Platshållare för text 6"/>
          <p:cNvSpPr>
            <a:spLocks noGrp="1"/>
          </p:cNvSpPr>
          <p:nvPr>
            <p:ph type="body" sz="quarter" idx="60" hasCustomPrompt="1"/>
          </p:nvPr>
        </p:nvSpPr>
        <p:spPr>
          <a:xfrm>
            <a:off x="4557208" y="50930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2" name="Platshållare för text 6"/>
          <p:cNvSpPr>
            <a:spLocks noGrp="1"/>
          </p:cNvSpPr>
          <p:nvPr>
            <p:ph type="body" sz="quarter" idx="61" hasCustomPrompt="1"/>
          </p:nvPr>
        </p:nvSpPr>
        <p:spPr>
          <a:xfrm>
            <a:off x="4557208" y="5442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3" name="Platshållare för text 6"/>
          <p:cNvSpPr>
            <a:spLocks noGrp="1"/>
          </p:cNvSpPr>
          <p:nvPr>
            <p:ph type="body" sz="quarter" idx="62" hasCustomPrompt="1"/>
          </p:nvPr>
        </p:nvSpPr>
        <p:spPr>
          <a:xfrm>
            <a:off x="4557208" y="56710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4" name="Platshållare för text 6"/>
          <p:cNvSpPr>
            <a:spLocks noGrp="1"/>
          </p:cNvSpPr>
          <p:nvPr>
            <p:ph type="body" sz="quarter" idx="63" hasCustomPrompt="1"/>
          </p:nvPr>
        </p:nvSpPr>
        <p:spPr>
          <a:xfrm>
            <a:off x="4557208" y="58996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85" name="Platshållare för text 6"/>
          <p:cNvSpPr>
            <a:spLocks noGrp="1"/>
          </p:cNvSpPr>
          <p:nvPr>
            <p:ph type="body" sz="quarter" idx="64" hasCustomPrompt="1"/>
          </p:nvPr>
        </p:nvSpPr>
        <p:spPr>
          <a:xfrm>
            <a:off x="449804" y="50930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6" name="Platshållare för text 6"/>
          <p:cNvSpPr>
            <a:spLocks noGrp="1"/>
          </p:cNvSpPr>
          <p:nvPr>
            <p:ph type="body" sz="quarter" idx="65" hasCustomPrompt="1"/>
          </p:nvPr>
        </p:nvSpPr>
        <p:spPr>
          <a:xfrm>
            <a:off x="449804" y="5442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7" name="Platshållare för text 6"/>
          <p:cNvSpPr>
            <a:spLocks noGrp="1"/>
          </p:cNvSpPr>
          <p:nvPr>
            <p:ph type="body" sz="quarter" idx="66" hasCustomPrompt="1"/>
          </p:nvPr>
        </p:nvSpPr>
        <p:spPr>
          <a:xfrm>
            <a:off x="449804" y="56710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8" name="Platshållare för text 6"/>
          <p:cNvSpPr>
            <a:spLocks noGrp="1"/>
          </p:cNvSpPr>
          <p:nvPr>
            <p:ph type="body" sz="quarter" idx="67" hasCustomPrompt="1"/>
          </p:nvPr>
        </p:nvSpPr>
        <p:spPr>
          <a:xfrm>
            <a:off x="449804" y="58996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1547016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2971800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 userDrawn="1"/>
        </p:nvSpPr>
        <p:spPr>
          <a:xfrm>
            <a:off x="3731779" y="5498068"/>
            <a:ext cx="164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noProof="0" dirty="0" smtClean="0">
                <a:solidFill>
                  <a:srgbClr val="81BD27"/>
                </a:solidFill>
              </a:rPr>
              <a:t>www.VINNOVA.se</a:t>
            </a:r>
            <a:endParaRPr lang="sv-SE" sz="1400" noProof="0" dirty="0">
              <a:solidFill>
                <a:srgbClr val="81BD27"/>
              </a:solidFill>
            </a:endParaRPr>
          </a:p>
        </p:txBody>
      </p:sp>
      <p:sp>
        <p:nvSpPr>
          <p:cNvPr id="1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861458" y="4465698"/>
            <a:ext cx="5410200" cy="63970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  <p:sp>
        <p:nvSpPr>
          <p:cNvPr id="1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1458" y="2370364"/>
            <a:ext cx="5410200" cy="28575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1917077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685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CDE4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Klicka för att lägga till underrubrik</a:t>
            </a:r>
            <a:endParaRPr lang="sv-SE" noProof="0" dirty="0"/>
          </a:p>
        </p:txBody>
      </p:sp>
      <p:grpSp>
        <p:nvGrpSpPr>
          <p:cNvPr id="8" name="Grupp 8"/>
          <p:cNvGrpSpPr>
            <a:grpSpLocks/>
          </p:cNvGrpSpPr>
          <p:nvPr/>
        </p:nvGrpSpPr>
        <p:grpSpPr bwMode="auto">
          <a:xfrm>
            <a:off x="-136525" y="0"/>
            <a:ext cx="1922463" cy="1785938"/>
            <a:chOff x="-137010" y="0"/>
            <a:chExt cx="1922952" cy="1785942"/>
          </a:xfrm>
        </p:grpSpPr>
        <p:sp>
          <p:nvSpPr>
            <p:cNvPr id="9" name="Diagonal rand 9"/>
            <p:cNvSpPr/>
            <p:nvPr userDrawn="1"/>
          </p:nvSpPr>
          <p:spPr bwMode="ltGray">
            <a:xfrm>
              <a:off x="-450" y="0"/>
              <a:ext cx="1786392" cy="1785942"/>
            </a:xfrm>
            <a:prstGeom prst="diagStripe">
              <a:avLst>
                <a:gd name="adj" fmla="val 7171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10"/>
            <p:cNvSpPr txBox="1">
              <a:spLocks noChangeArrowheads="1"/>
            </p:cNvSpPr>
            <p:nvPr/>
          </p:nvSpPr>
          <p:spPr bwMode="ltGray">
            <a:xfrm rot="-2700000">
              <a:off x="-137010" y="619126"/>
              <a:ext cx="1818150" cy="30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sv-SE" sz="1400" noProof="0" dirty="0" smtClean="0">
                  <a:solidFill>
                    <a:srgbClr val="F6F4E8"/>
                  </a:solidFill>
                </a:rPr>
                <a:t>WWW.VINNOVA.SE</a:t>
              </a:r>
            </a:p>
          </p:txBody>
        </p:sp>
      </p:grpSp>
      <p:grpSp>
        <p:nvGrpSpPr>
          <p:cNvPr id="12" name="Grupp 11"/>
          <p:cNvGrpSpPr/>
          <p:nvPr userDrawn="1"/>
        </p:nvGrpSpPr>
        <p:grpSpPr>
          <a:xfrm>
            <a:off x="9234615" y="0"/>
            <a:ext cx="1981200" cy="6840855"/>
            <a:chOff x="9296400" y="0"/>
            <a:chExt cx="1981200" cy="6840855"/>
          </a:xfrm>
        </p:grpSpPr>
        <p:sp>
          <p:nvSpPr>
            <p:cNvPr id="13" name="Rektangel 12"/>
            <p:cNvSpPr/>
            <p:nvPr/>
          </p:nvSpPr>
          <p:spPr bwMode="auto">
            <a:xfrm>
              <a:off x="9296400" y="0"/>
              <a:ext cx="1981200" cy="68408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4" name="textruta 12"/>
            <p:cNvSpPr txBox="1">
              <a:spLocks noChangeArrowheads="1"/>
            </p:cNvSpPr>
            <p:nvPr/>
          </p:nvSpPr>
          <p:spPr bwMode="auto">
            <a:xfrm>
              <a:off x="9402177" y="164068"/>
              <a:ext cx="179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sv-SE" altLang="en-US" sz="1200" b="1" dirty="0" smtClean="0">
                  <a:solidFill>
                    <a:srgbClr val="000000"/>
                  </a:solidFill>
                </a:rPr>
                <a:t>Anpassa informationen </a:t>
              </a:r>
              <a:r>
                <a:rPr lang="sv-SE" altLang="en-US" sz="1200" b="1" dirty="0">
                  <a:solidFill>
                    <a:srgbClr val="000000"/>
                  </a:solidFill>
                </a:rPr>
                <a:t>i </a:t>
              </a:r>
              <a:r>
                <a:rPr lang="sv-SE" altLang="en-US" sz="1200" b="1" dirty="0" smtClean="0">
                  <a:solidFill>
                    <a:srgbClr val="000000"/>
                  </a:solidFill>
                </a:rPr>
                <a:t>sidfoten:</a:t>
              </a:r>
              <a:endParaRPr lang="sv-SE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2" descr="C:\Documents and Settings\jimfri\Skrivbord\sidhuvud_sidfo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162" y="2514600"/>
              <a:ext cx="180337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ruta 14"/>
            <p:cNvSpPr txBox="1">
              <a:spLocks noChangeArrowheads="1"/>
            </p:cNvSpPr>
            <p:nvPr/>
          </p:nvSpPr>
          <p:spPr bwMode="auto">
            <a:xfrm>
              <a:off x="9422159" y="6858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1. Klicka på knappen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Sidhuvud/Sidfot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på fliken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Infoga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9" name="textruta 16"/>
            <p:cNvSpPr txBox="1">
              <a:spLocks noChangeArrowheads="1"/>
            </p:cNvSpPr>
            <p:nvPr/>
          </p:nvSpPr>
          <p:spPr bwMode="auto">
            <a:xfrm>
              <a:off x="9368371" y="2057400"/>
              <a:ext cx="18554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>
                  <a:solidFill>
                    <a:srgbClr val="000000"/>
                  </a:solidFill>
                </a:rPr>
                <a:t>2. Kryssa i de olika delarna du vill ha i presentationen. </a:t>
              </a:r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153" y="1290918"/>
              <a:ext cx="1860550" cy="6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ruta 16"/>
            <p:cNvSpPr txBox="1">
              <a:spLocks noChangeArrowheads="1"/>
            </p:cNvSpPr>
            <p:nvPr userDrawn="1"/>
          </p:nvSpPr>
          <p:spPr bwMode="auto">
            <a:xfrm>
              <a:off x="9368372" y="3886200"/>
              <a:ext cx="1797170" cy="295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Notera </a:t>
              </a:r>
              <a:r>
                <a:rPr lang="sv-SE" altLang="en-US" sz="1200" dirty="0">
                  <a:solidFill>
                    <a:srgbClr val="000000"/>
                  </a:solidFill>
                </a:rPr>
                <a:t>skillnaden mellan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automatiskt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och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Uppdatera inte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för datum i sidfoten. Det förra innebär att dagens datum alltid visas i presentationen. I fältet 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Sidfot</a:t>
              </a:r>
              <a:r>
                <a:rPr lang="sv-SE" altLang="sv-SE" sz="1200" dirty="0">
                  <a:solidFill>
                    <a:srgbClr val="000000"/>
                  </a:solidFill>
                </a:rPr>
                <a:t>”</a:t>
              </a:r>
              <a:r>
                <a:rPr lang="sv-SE" altLang="en-US" sz="1200" dirty="0">
                  <a:solidFill>
                    <a:srgbClr val="000000"/>
                  </a:solidFill>
                </a:rPr>
                <a:t> kan du med fördel ange titeln på föredraget eller mötet</a:t>
              </a:r>
              <a:r>
                <a:rPr lang="sv-SE" altLang="en-US" sz="1200" dirty="0" smtClean="0">
                  <a:solidFill>
                    <a:srgbClr val="000000"/>
                  </a:solidFill>
                </a:rPr>
                <a:t>.</a:t>
              </a:r>
            </a:p>
            <a:p>
              <a:pPr eaLnBrk="1" hangingPunct="1"/>
              <a:endParaRPr lang="sv-SE" altLang="en-US" sz="1200" dirty="0" smtClean="0">
                <a:solidFill>
                  <a:srgbClr val="000000"/>
                </a:solidFill>
              </a:endParaRPr>
            </a:p>
            <a:p>
              <a:pPr eaLnBrk="1" hangingPunct="1"/>
              <a:r>
                <a:rPr lang="sv-SE" altLang="en-US" sz="1200" dirty="0" smtClean="0">
                  <a:solidFill>
                    <a:srgbClr val="000000"/>
                  </a:solidFill>
                </a:rPr>
                <a:t>Observera att sidfoten, sidnumret och datum bara syns i utskrift eller i redigeringsläge, inte i presentationsläge. </a:t>
              </a:r>
              <a:endParaRPr lang="sv-SE" alt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ktangel 21"/>
          <p:cNvSpPr/>
          <p:nvPr userDrawn="1"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chemeClr val="tx1"/>
                </a:solidFill>
              </a:rPr>
              <a:t>Infogad</a:t>
            </a:r>
            <a:r>
              <a:rPr lang="sv-SE" sz="1000" baseline="0" noProof="0" dirty="0" smtClean="0">
                <a:solidFill>
                  <a:schemeClr val="tx1"/>
                </a:solidFill>
              </a:rPr>
              <a:t> s</a:t>
            </a:r>
            <a:r>
              <a:rPr lang="sv-SE" sz="1000" noProof="0" dirty="0" smtClean="0">
                <a:solidFill>
                  <a:schemeClr val="tx1"/>
                </a:solidFill>
              </a:rPr>
              <a:t>idfot,</a:t>
            </a:r>
            <a:r>
              <a:rPr lang="sv-SE" sz="1000" baseline="0" noProof="0" dirty="0" smtClean="0">
                <a:solidFill>
                  <a:schemeClr val="tx1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6999642"/>
            <a:ext cx="61753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Bildobjekt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981075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4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657" y="1"/>
            <a:ext cx="9144657" cy="686462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dirty="0" smtClean="0"/>
              <a:t> .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00"/>
            <a:ext cx="7315200" cy="18002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 b="1" cap="none"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5410200"/>
            <a:ext cx="73152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dirty="0" smtClean="0"/>
              <a:t>Klicka här för att lägga till eventuell underrubrik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6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 dirty="0" smtClean="0"/>
              <a:t>Klicka på bildikonen i mitten för att infoga bild.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32952" y="3750677"/>
            <a:ext cx="6858000" cy="1785104"/>
          </a:xfrm>
          <a:solidFill>
            <a:schemeClr val="accent1"/>
          </a:solidFill>
          <a:ln>
            <a:noFill/>
          </a:ln>
        </p:spPr>
        <p:txBody>
          <a:bodyPr lIns="429768" tIns="640080" rIns="429768" bIns="640080" anchor="ctr">
            <a:spAutoFit/>
          </a:bodyPr>
          <a:lstStyle>
            <a:lvl1pPr algn="ctr">
              <a:lnSpc>
                <a:spcPct val="100000"/>
              </a:lnSpc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881257" y="6324600"/>
            <a:ext cx="805543" cy="33622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5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Klicka för att skriv text eller infoga bild eller graf genom att klicka på ikonerna nedan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8733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962400" cy="4972050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24400" y="1154114"/>
            <a:ext cx="3962400" cy="497205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800"/>
            </a:lvl3pPr>
            <a:lvl4pPr marL="685800" indent="0">
              <a:buNone/>
              <a:defRPr sz="2800"/>
            </a:lvl4pPr>
            <a:lvl5pPr marL="914400" indent="0">
              <a:buNone/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0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981575" y="1143000"/>
            <a:ext cx="3695177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3016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7152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66470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54114"/>
            <a:ext cx="3707922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475704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69840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869229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970252" y="1143000"/>
            <a:ext cx="3706500" cy="497205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3016" y="1154113"/>
            <a:ext cx="4206240" cy="2722039"/>
          </a:xfrm>
        </p:spPr>
        <p:txBody>
          <a:bodyPr/>
          <a:lstStyle>
            <a:lvl1pPr marL="0" indent="0">
              <a:buNone/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infoga bild eller graf genom att klicka på ikonerna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14" hasCustomPrompt="1"/>
          </p:nvPr>
        </p:nvSpPr>
        <p:spPr>
          <a:xfrm>
            <a:off x="447152" y="3959471"/>
            <a:ext cx="4206240" cy="216889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800" baseline="0"/>
            </a:lvl1pPr>
            <a:lvl2pPr marL="0">
              <a:spcBef>
                <a:spcPts val="600"/>
              </a:spcBef>
              <a:defRPr sz="2800"/>
            </a:lvl2pPr>
            <a:lvl3pPr marL="0">
              <a:spcBef>
                <a:spcPts val="600"/>
              </a:spcBef>
              <a:defRPr sz="2800"/>
            </a:lvl3pPr>
            <a:lvl4pPr marL="0">
              <a:spcBef>
                <a:spcPts val="600"/>
              </a:spcBef>
              <a:defRPr sz="2800"/>
            </a:lvl4pPr>
            <a:lvl5pPr marL="0">
              <a:spcBef>
                <a:spcPts val="600"/>
              </a:spcBef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för att skriva text 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747739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3962400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24400" y="1905001"/>
            <a:ext cx="3952352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291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473126"/>
            <a:ext cx="6949440" cy="101068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315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13" hasCustomPrompt="1"/>
          </p:nvPr>
        </p:nvSpPr>
        <p:spPr>
          <a:xfrm>
            <a:off x="457200" y="467957"/>
            <a:ext cx="3962400" cy="568360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6" name="Platshållare för innehåll 14"/>
          <p:cNvSpPr>
            <a:spLocks noGrp="1"/>
          </p:cNvSpPr>
          <p:nvPr>
            <p:ph sz="quarter" idx="14" hasCustomPrompt="1"/>
          </p:nvPr>
        </p:nvSpPr>
        <p:spPr>
          <a:xfrm>
            <a:off x="4724399" y="467957"/>
            <a:ext cx="3940629" cy="5683605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Klicka här för att skriva text eller klicka på ikonerna för att klistra in tabell, bild, graf eller smartart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9220200" y="-1"/>
            <a:ext cx="1600199" cy="311699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207843" y="20301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Infoga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andra objekt än text: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1. Klicka på respektive ikon i mitten för att infoga grafer, tabeller och </a:t>
            </a:r>
            <a:r>
              <a:rPr lang="sv-SE" sz="1200" baseline="0" noProof="0" dirty="0" err="1" smtClean="0">
                <a:solidFill>
                  <a:srgbClr val="000000"/>
                </a:solidFill>
              </a:rPr>
              <a:t>SmartArt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.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643" y="1574799"/>
            <a:ext cx="9067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 userDrawn="1"/>
        </p:nvSpPr>
        <p:spPr>
          <a:xfrm>
            <a:off x="9227725" y="2142861"/>
            <a:ext cx="159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noProof="0" dirty="0" smtClean="0">
                <a:solidFill>
                  <a:srgbClr val="000000"/>
                </a:solidFill>
              </a:rPr>
              <a:t>2. Använd</a:t>
            </a:r>
            <a:r>
              <a:rPr lang="sv-SE" sz="1200" baseline="0" noProof="0" dirty="0" smtClean="0">
                <a:solidFill>
                  <a:srgbClr val="000000"/>
                </a:solidFill>
              </a:rPr>
              <a:t> text-utrymmet på motsatt för att göra en bildtext till grafiken eller bilden. . </a:t>
            </a:r>
            <a:endParaRPr lang="sv-SE" sz="12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ubrik, underrubrik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9108" y="0"/>
            <a:ext cx="8229600" cy="1010465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886200" y="1524000"/>
            <a:ext cx="4800600" cy="4602163"/>
          </a:xfrm>
        </p:spPr>
        <p:txBody>
          <a:bodyPr/>
          <a:lstStyle>
            <a:lvl1pPr marL="0" indent="0">
              <a:buNone/>
              <a:defRPr sz="3200" baseline="0"/>
            </a:lvl1pPr>
            <a:lvl2pPr marL="228600" indent="0">
              <a:buNone/>
              <a:defRPr sz="2800"/>
            </a:lvl2pPr>
            <a:lvl3pPr marL="457200" indent="0">
              <a:buNone/>
              <a:defRPr sz="2400"/>
            </a:lvl3pPr>
            <a:lvl4pPr marL="685800" indent="0">
              <a:buNone/>
              <a:defRPr sz="2000"/>
            </a:lvl4pPr>
            <a:lvl5pPr marL="9144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för att infoga bild eller graf.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4000"/>
            <a:ext cx="3124200" cy="4602163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för att lägga till bildtext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363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548188"/>
            <a:ext cx="6858000" cy="1319212"/>
          </a:xfrm>
        </p:spPr>
        <p:txBody>
          <a:bodyPr anchor="t">
            <a:normAutofit/>
          </a:bodyPr>
          <a:lstStyle>
            <a:lvl1pPr algn="ctr">
              <a:defRPr sz="3200" b="1" baseline="0"/>
            </a:lvl1pPr>
          </a:lstStyle>
          <a:p>
            <a:r>
              <a:rPr lang="sv-SE" noProof="0" dirty="0" smtClean="0"/>
              <a:t>Lägg till rubrik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4025" y="484188"/>
            <a:ext cx="8232775" cy="378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för att infoga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347-ED7A-479D-8837-F0BD42636033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75BE-0F35-4C5D-9F25-24DE76F7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2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4706704"/>
            <a:ext cx="9144000" cy="2151296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2"/>
              </a:solidFill>
            </a:endParaRPr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4800600" y="1371600"/>
            <a:ext cx="3886200" cy="1752600"/>
          </a:xfrm>
          <a:prstGeom prst="roundRect">
            <a:avLst>
              <a:gd name="adj" fmla="val 3249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457200" y="1371600"/>
            <a:ext cx="3886200" cy="17526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17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53482" y="1483964"/>
            <a:ext cx="3580435" cy="1524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grpSp>
        <p:nvGrpSpPr>
          <p:cNvPr id="18" name="Grupp 17"/>
          <p:cNvGrpSpPr>
            <a:grpSpLocks noChangeAspect="1"/>
          </p:cNvGrpSpPr>
          <p:nvPr userDrawn="1"/>
        </p:nvGrpSpPr>
        <p:grpSpPr>
          <a:xfrm>
            <a:off x="-5370" y="3256786"/>
            <a:ext cx="4714418" cy="3601214"/>
            <a:chOff x="25567" y="3071568"/>
            <a:chExt cx="4988038" cy="3757612"/>
          </a:xfrm>
          <a:solidFill>
            <a:srgbClr val="4A4A4A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04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3 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4706704"/>
            <a:ext cx="9144000" cy="2151296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2"/>
              </a:solidFill>
            </a:endParaRPr>
          </a:p>
        </p:txBody>
      </p:sp>
      <p:grpSp>
        <p:nvGrpSpPr>
          <p:cNvPr id="28" name="Grupp 27"/>
          <p:cNvGrpSpPr>
            <a:grpSpLocks noChangeAspect="1"/>
          </p:cNvGrpSpPr>
          <p:nvPr userDrawn="1"/>
        </p:nvGrpSpPr>
        <p:grpSpPr>
          <a:xfrm>
            <a:off x="-13440" y="3256784"/>
            <a:ext cx="4721344" cy="3601214"/>
            <a:chOff x="18239" y="3071568"/>
            <a:chExt cx="4995366" cy="3757612"/>
          </a:xfrm>
          <a:solidFill>
            <a:srgbClr val="006F65"/>
          </a:solidFill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18239" y="3156777"/>
              <a:ext cx="3630336" cy="2966925"/>
            </a:xfrm>
            <a:custGeom>
              <a:avLst/>
              <a:gdLst>
                <a:gd name="connsiteX0" fmla="*/ 40 w 10000"/>
                <a:gd name="connsiteY0" fmla="*/ 9768 h 9768"/>
                <a:gd name="connsiteX1" fmla="*/ 10000 w 10000"/>
                <a:gd name="connsiteY1" fmla="*/ 4639 h 9768"/>
                <a:gd name="connsiteX2" fmla="*/ 9720 w 10000"/>
                <a:gd name="connsiteY2" fmla="*/ 1266 h 9768"/>
                <a:gd name="connsiteX3" fmla="*/ 9979 w 10000"/>
                <a:gd name="connsiteY3" fmla="*/ 1245 h 9768"/>
                <a:gd name="connsiteX4" fmla="*/ 9286 w 10000"/>
                <a:gd name="connsiteY4" fmla="*/ 0 h 9768"/>
                <a:gd name="connsiteX5" fmla="*/ 8755 w 10000"/>
                <a:gd name="connsiteY5" fmla="*/ 1365 h 9768"/>
                <a:gd name="connsiteX6" fmla="*/ 9014 w 10000"/>
                <a:gd name="connsiteY6" fmla="*/ 1344 h 9768"/>
                <a:gd name="connsiteX7" fmla="*/ 9137 w 10000"/>
                <a:gd name="connsiteY7" fmla="*/ 4561 h 9768"/>
                <a:gd name="connsiteX8" fmla="*/ 0 w 10000"/>
                <a:gd name="connsiteY8" fmla="*/ 8142 h 9768"/>
                <a:gd name="connsiteX9" fmla="*/ 40 w 10000"/>
                <a:gd name="connsiteY9" fmla="*/ 9768 h 9768"/>
                <a:gd name="connsiteX0" fmla="*/ 20 w 10000"/>
                <a:gd name="connsiteY0" fmla="*/ 9929 h 9929"/>
                <a:gd name="connsiteX1" fmla="*/ 10000 w 10000"/>
                <a:gd name="connsiteY1" fmla="*/ 4749 h 9929"/>
                <a:gd name="connsiteX2" fmla="*/ 9720 w 10000"/>
                <a:gd name="connsiteY2" fmla="*/ 1296 h 9929"/>
                <a:gd name="connsiteX3" fmla="*/ 9979 w 10000"/>
                <a:gd name="connsiteY3" fmla="*/ 1275 h 9929"/>
                <a:gd name="connsiteX4" fmla="*/ 9286 w 10000"/>
                <a:gd name="connsiteY4" fmla="*/ 0 h 9929"/>
                <a:gd name="connsiteX5" fmla="*/ 8755 w 10000"/>
                <a:gd name="connsiteY5" fmla="*/ 1397 h 9929"/>
                <a:gd name="connsiteX6" fmla="*/ 9014 w 10000"/>
                <a:gd name="connsiteY6" fmla="*/ 1376 h 9929"/>
                <a:gd name="connsiteX7" fmla="*/ 9137 w 10000"/>
                <a:gd name="connsiteY7" fmla="*/ 4669 h 9929"/>
                <a:gd name="connsiteX8" fmla="*/ 0 w 10000"/>
                <a:gd name="connsiteY8" fmla="*/ 8335 h 9929"/>
                <a:gd name="connsiteX9" fmla="*/ 20 w 10000"/>
                <a:gd name="connsiteY9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29">
                  <a:moveTo>
                    <a:pt x="20" y="9929"/>
                  </a:moveTo>
                  <a:lnTo>
                    <a:pt x="10000" y="4749"/>
                  </a:lnTo>
                  <a:cubicBezTo>
                    <a:pt x="9907" y="3598"/>
                    <a:pt x="9813" y="2447"/>
                    <a:pt x="9720" y="1296"/>
                  </a:cubicBezTo>
                  <a:lnTo>
                    <a:pt x="9979" y="1275"/>
                  </a:lnTo>
                  <a:lnTo>
                    <a:pt x="9286" y="0"/>
                  </a:lnTo>
                  <a:lnTo>
                    <a:pt x="8755" y="1397"/>
                  </a:lnTo>
                  <a:lnTo>
                    <a:pt x="9014" y="1376"/>
                  </a:lnTo>
                  <a:lnTo>
                    <a:pt x="9137" y="4669"/>
                  </a:lnTo>
                  <a:lnTo>
                    <a:pt x="0" y="8335"/>
                  </a:lnTo>
                  <a:cubicBezTo>
                    <a:pt x="13" y="8890"/>
                    <a:pt x="7" y="9374"/>
                    <a:pt x="20" y="9929"/>
                  </a:cubicBez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6" name="Rektangel med rundade hörn 15"/>
          <p:cNvSpPr/>
          <p:nvPr userDrawn="1"/>
        </p:nvSpPr>
        <p:spPr>
          <a:xfrm>
            <a:off x="4572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8" name="Rektangel med rundade hörn 17"/>
          <p:cNvSpPr/>
          <p:nvPr userDrawn="1"/>
        </p:nvSpPr>
        <p:spPr>
          <a:xfrm>
            <a:off x="32766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9" name="Rektangel med rundade hörn 18"/>
          <p:cNvSpPr/>
          <p:nvPr userDrawn="1"/>
        </p:nvSpPr>
        <p:spPr>
          <a:xfrm>
            <a:off x="6096000" y="1371600"/>
            <a:ext cx="25908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9167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4" name="Platshållare för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43963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2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2199" y="1477944"/>
            <a:ext cx="2438401" cy="13176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6F4E8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 baseline="0">
                <a:solidFill>
                  <a:srgbClr val="F6F4E8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sv-SE" dirty="0" smtClean="0"/>
              <a:t>Klicka för att lägga till text</a:t>
            </a:r>
          </a:p>
          <a:p>
            <a:pPr lvl="1"/>
            <a:r>
              <a:rPr lang="sv-SE" dirty="0" smtClean="0"/>
              <a:t>Text</a:t>
            </a:r>
            <a:endParaRPr lang="sv-SE" dirty="0"/>
          </a:p>
        </p:txBody>
      </p:sp>
      <p:pic>
        <p:nvPicPr>
          <p:cNvPr id="20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39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Rektangel med rundade hörn 7"/>
          <p:cNvSpPr/>
          <p:nvPr userDrawn="1"/>
        </p:nvSpPr>
        <p:spPr>
          <a:xfrm>
            <a:off x="483621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006F6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8" name="Rektangel med rundade hörn 7"/>
          <p:cNvSpPr/>
          <p:nvPr userDrawn="1"/>
        </p:nvSpPr>
        <p:spPr>
          <a:xfrm>
            <a:off x="32004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24" name="Rektangel med rundade hörn 7"/>
          <p:cNvSpPr/>
          <p:nvPr userDrawn="1"/>
        </p:nvSpPr>
        <p:spPr>
          <a:xfrm>
            <a:off x="6019800" y="9046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F6F4E8"/>
              </a:solidFill>
            </a:endParaRPr>
          </a:p>
        </p:txBody>
      </p:sp>
      <p:sp>
        <p:nvSpPr>
          <p:cNvPr id="25" name="Rektangel med rundade hörn 7"/>
          <p:cNvSpPr/>
          <p:nvPr userDrawn="1"/>
        </p:nvSpPr>
        <p:spPr>
          <a:xfrm flipH="1">
            <a:off x="4572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26" name="Rektangel med rundade hörn 7"/>
          <p:cNvSpPr/>
          <p:nvPr userDrawn="1"/>
        </p:nvSpPr>
        <p:spPr>
          <a:xfrm flipH="1">
            <a:off x="32004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327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27" name="Rektangel med rundade hörn 7"/>
          <p:cNvSpPr/>
          <p:nvPr userDrawn="1"/>
        </p:nvSpPr>
        <p:spPr>
          <a:xfrm flipH="1">
            <a:off x="6019800" y="3419272"/>
            <a:ext cx="2461758" cy="201765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006F6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7600" rtlCol="0" anchor="ctr">
            <a:normAutofit/>
          </a:bodyPr>
          <a:lstStyle/>
          <a:p>
            <a:pPr algn="ctr"/>
            <a:endParaRPr lang="sv-SE" sz="1200" b="1" dirty="0">
              <a:solidFill>
                <a:srgbClr val="E1F0F4"/>
              </a:solidFill>
            </a:endParaRPr>
          </a:p>
        </p:txBody>
      </p:sp>
      <p:sp>
        <p:nvSpPr>
          <p:cNvPr id="28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1141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2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78200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0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13063" y="11049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575238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12297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  <p:sp>
        <p:nvSpPr>
          <p:cNvPr id="3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15410" y="3657600"/>
            <a:ext cx="2168937" cy="1111250"/>
          </a:xfrm>
        </p:spPr>
        <p:txBody>
          <a:bodyPr anchor="ctr">
            <a:sp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19923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3962400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0" y="1153048"/>
            <a:ext cx="3962400" cy="6858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Lägg till 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714352" y="1905001"/>
            <a:ext cx="3962400" cy="422116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för att skriva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641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och 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Ellips 13"/>
          <p:cNvSpPr/>
          <p:nvPr userDrawn="1"/>
        </p:nvSpPr>
        <p:spPr>
          <a:xfrm>
            <a:off x="477245" y="4726398"/>
            <a:ext cx="1160874" cy="1293402"/>
          </a:xfrm>
          <a:custGeom>
            <a:avLst/>
            <a:gdLst>
              <a:gd name="connsiteX0" fmla="*/ 0 w 2048384"/>
              <a:gd name="connsiteY0" fmla="*/ 1024192 h 2048384"/>
              <a:gd name="connsiteX1" fmla="*/ 1024192 w 2048384"/>
              <a:gd name="connsiteY1" fmla="*/ 0 h 2048384"/>
              <a:gd name="connsiteX2" fmla="*/ 2048384 w 2048384"/>
              <a:gd name="connsiteY2" fmla="*/ 1024192 h 2048384"/>
              <a:gd name="connsiteX3" fmla="*/ 1024192 w 2048384"/>
              <a:gd name="connsiteY3" fmla="*/ 2048384 h 2048384"/>
              <a:gd name="connsiteX4" fmla="*/ 0 w 2048384"/>
              <a:gd name="connsiteY4" fmla="*/ 1024192 h 2048384"/>
              <a:gd name="connsiteX0" fmla="*/ 1714 w 2050098"/>
              <a:gd name="connsiteY0" fmla="*/ 1024192 h 2164094"/>
              <a:gd name="connsiteX1" fmla="*/ 1025906 w 2050098"/>
              <a:gd name="connsiteY1" fmla="*/ 0 h 2164094"/>
              <a:gd name="connsiteX2" fmla="*/ 2050098 w 2050098"/>
              <a:gd name="connsiteY2" fmla="*/ 1024192 h 2164094"/>
              <a:gd name="connsiteX3" fmla="*/ 1025906 w 2050098"/>
              <a:gd name="connsiteY3" fmla="*/ 2048384 h 2164094"/>
              <a:gd name="connsiteX4" fmla="*/ 788636 w 2050098"/>
              <a:gd name="connsiteY4" fmla="*/ 2025636 h 2164094"/>
              <a:gd name="connsiteX5" fmla="*/ 1714 w 2050098"/>
              <a:gd name="connsiteY5" fmla="*/ 1024192 h 2164094"/>
              <a:gd name="connsiteX0" fmla="*/ 788636 w 2050098"/>
              <a:gd name="connsiteY0" fmla="*/ 2025636 h 2139824"/>
              <a:gd name="connsiteX1" fmla="*/ 1714 w 2050098"/>
              <a:gd name="connsiteY1" fmla="*/ 1024192 h 2139824"/>
              <a:gd name="connsiteX2" fmla="*/ 1025906 w 2050098"/>
              <a:gd name="connsiteY2" fmla="*/ 0 h 2139824"/>
              <a:gd name="connsiteX3" fmla="*/ 2050098 w 2050098"/>
              <a:gd name="connsiteY3" fmla="*/ 1024192 h 2139824"/>
              <a:gd name="connsiteX4" fmla="*/ 1117346 w 2050098"/>
              <a:gd name="connsiteY4" fmla="*/ 2139824 h 2139824"/>
              <a:gd name="connsiteX0" fmla="*/ 790539 w 2052001"/>
              <a:gd name="connsiteY0" fmla="*/ 2025636 h 2139824"/>
              <a:gd name="connsiteX1" fmla="*/ 691319 w 2052001"/>
              <a:gd name="connsiteY1" fmla="*/ 1939642 h 2139824"/>
              <a:gd name="connsiteX2" fmla="*/ 3617 w 2052001"/>
              <a:gd name="connsiteY2" fmla="*/ 1024192 h 2139824"/>
              <a:gd name="connsiteX3" fmla="*/ 1027809 w 2052001"/>
              <a:gd name="connsiteY3" fmla="*/ 0 h 2139824"/>
              <a:gd name="connsiteX4" fmla="*/ 2052001 w 2052001"/>
              <a:gd name="connsiteY4" fmla="*/ 1024192 h 2139824"/>
              <a:gd name="connsiteX5" fmla="*/ 1119249 w 2052001"/>
              <a:gd name="connsiteY5" fmla="*/ 2139824 h 2139824"/>
              <a:gd name="connsiteX0" fmla="*/ 791503 w 2052965"/>
              <a:gd name="connsiteY0" fmla="*/ 2025636 h 2139824"/>
              <a:gd name="connsiteX1" fmla="*/ 657358 w 2052965"/>
              <a:gd name="connsiteY1" fmla="*/ 2015842 h 2139824"/>
              <a:gd name="connsiteX2" fmla="*/ 4581 w 2052965"/>
              <a:gd name="connsiteY2" fmla="*/ 1024192 h 2139824"/>
              <a:gd name="connsiteX3" fmla="*/ 1028773 w 2052965"/>
              <a:gd name="connsiteY3" fmla="*/ 0 h 2139824"/>
              <a:gd name="connsiteX4" fmla="*/ 2052965 w 2052965"/>
              <a:gd name="connsiteY4" fmla="*/ 1024192 h 2139824"/>
              <a:gd name="connsiteX5" fmla="*/ 1120213 w 2052965"/>
              <a:gd name="connsiteY5" fmla="*/ 2139824 h 2139824"/>
              <a:gd name="connsiteX0" fmla="*/ 715303 w 2052965"/>
              <a:gd name="connsiteY0" fmla="*/ 2273286 h 2273286"/>
              <a:gd name="connsiteX1" fmla="*/ 657358 w 2052965"/>
              <a:gd name="connsiteY1" fmla="*/ 2015842 h 2273286"/>
              <a:gd name="connsiteX2" fmla="*/ 4581 w 2052965"/>
              <a:gd name="connsiteY2" fmla="*/ 1024192 h 2273286"/>
              <a:gd name="connsiteX3" fmla="*/ 1028773 w 2052965"/>
              <a:gd name="connsiteY3" fmla="*/ 0 h 2273286"/>
              <a:gd name="connsiteX4" fmla="*/ 2052965 w 2052965"/>
              <a:gd name="connsiteY4" fmla="*/ 1024192 h 2273286"/>
              <a:gd name="connsiteX5" fmla="*/ 1120213 w 2052965"/>
              <a:gd name="connsiteY5" fmla="*/ 2139824 h 2273286"/>
              <a:gd name="connsiteX0" fmla="*/ 693078 w 2052965"/>
              <a:gd name="connsiteY0" fmla="*/ 2257411 h 2257411"/>
              <a:gd name="connsiteX1" fmla="*/ 657358 w 2052965"/>
              <a:gd name="connsiteY1" fmla="*/ 2015842 h 2257411"/>
              <a:gd name="connsiteX2" fmla="*/ 4581 w 2052965"/>
              <a:gd name="connsiteY2" fmla="*/ 1024192 h 2257411"/>
              <a:gd name="connsiteX3" fmla="*/ 1028773 w 2052965"/>
              <a:gd name="connsiteY3" fmla="*/ 0 h 2257411"/>
              <a:gd name="connsiteX4" fmla="*/ 2052965 w 2052965"/>
              <a:gd name="connsiteY4" fmla="*/ 1024192 h 2257411"/>
              <a:gd name="connsiteX5" fmla="*/ 1120213 w 2052965"/>
              <a:gd name="connsiteY5" fmla="*/ 2139824 h 2257411"/>
              <a:gd name="connsiteX0" fmla="*/ 688853 w 2048740"/>
              <a:gd name="connsiteY0" fmla="*/ 2257411 h 2257411"/>
              <a:gd name="connsiteX1" fmla="*/ 907133 w 2048740"/>
              <a:gd name="connsiteY1" fmla="*/ 2038067 h 2257411"/>
              <a:gd name="connsiteX2" fmla="*/ 356 w 2048740"/>
              <a:gd name="connsiteY2" fmla="*/ 1024192 h 2257411"/>
              <a:gd name="connsiteX3" fmla="*/ 1024548 w 2048740"/>
              <a:gd name="connsiteY3" fmla="*/ 0 h 2257411"/>
              <a:gd name="connsiteX4" fmla="*/ 2048740 w 2048740"/>
              <a:gd name="connsiteY4" fmla="*/ 1024192 h 2257411"/>
              <a:gd name="connsiteX5" fmla="*/ 1115988 w 2048740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86416 w 2049318"/>
              <a:gd name="connsiteY5" fmla="*/ 2035049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8861 w 2048748"/>
              <a:gd name="connsiteY0" fmla="*/ 2257411 h 2257411"/>
              <a:gd name="connsiteX1" fmla="*/ 907141 w 2048748"/>
              <a:gd name="connsiteY1" fmla="*/ 2038067 h 2257411"/>
              <a:gd name="connsiteX2" fmla="*/ 364 w 2048748"/>
              <a:gd name="connsiteY2" fmla="*/ 1024192 h 2257411"/>
              <a:gd name="connsiteX3" fmla="*/ 1024556 w 2048748"/>
              <a:gd name="connsiteY3" fmla="*/ 0 h 2257411"/>
              <a:gd name="connsiteX4" fmla="*/ 2048748 w 2048748"/>
              <a:gd name="connsiteY4" fmla="*/ 1024192 h 2257411"/>
              <a:gd name="connsiteX5" fmla="*/ 1163621 w 2048748"/>
              <a:gd name="connsiteY5" fmla="*/ 2031874 h 2257411"/>
              <a:gd name="connsiteX0" fmla="*/ 688552 w 2048439"/>
              <a:gd name="connsiteY0" fmla="*/ 2257411 h 2257411"/>
              <a:gd name="connsiteX1" fmla="*/ 906832 w 2048439"/>
              <a:gd name="connsiteY1" fmla="*/ 2038067 h 2257411"/>
              <a:gd name="connsiteX2" fmla="*/ 55 w 2048439"/>
              <a:gd name="connsiteY2" fmla="*/ 1024192 h 2257411"/>
              <a:gd name="connsiteX3" fmla="*/ 1024247 w 2048439"/>
              <a:gd name="connsiteY3" fmla="*/ 0 h 2257411"/>
              <a:gd name="connsiteX4" fmla="*/ 2048439 w 2048439"/>
              <a:gd name="connsiteY4" fmla="*/ 1024192 h 2257411"/>
              <a:gd name="connsiteX5" fmla="*/ 1163312 w 2048439"/>
              <a:gd name="connsiteY5" fmla="*/ 2031874 h 2257411"/>
              <a:gd name="connsiteX0" fmla="*/ 688509 w 2048396"/>
              <a:gd name="connsiteY0" fmla="*/ 2257411 h 2257411"/>
              <a:gd name="connsiteX1" fmla="*/ 906789 w 2048396"/>
              <a:gd name="connsiteY1" fmla="*/ 2038067 h 2257411"/>
              <a:gd name="connsiteX2" fmla="*/ 12 w 2048396"/>
              <a:gd name="connsiteY2" fmla="*/ 1024192 h 2257411"/>
              <a:gd name="connsiteX3" fmla="*/ 1024204 w 2048396"/>
              <a:gd name="connsiteY3" fmla="*/ 0 h 2257411"/>
              <a:gd name="connsiteX4" fmla="*/ 2048396 w 2048396"/>
              <a:gd name="connsiteY4" fmla="*/ 1024192 h 2257411"/>
              <a:gd name="connsiteX5" fmla="*/ 1163269 w 2048396"/>
              <a:gd name="connsiteY5" fmla="*/ 2031874 h 2257411"/>
              <a:gd name="connsiteX0" fmla="*/ 656756 w 2016643"/>
              <a:gd name="connsiteY0" fmla="*/ 2257411 h 2257411"/>
              <a:gd name="connsiteX1" fmla="*/ 875036 w 2016643"/>
              <a:gd name="connsiteY1" fmla="*/ 2038067 h 2257411"/>
              <a:gd name="connsiteX2" fmla="*/ 9 w 2016643"/>
              <a:gd name="connsiteY2" fmla="*/ 1021017 h 2257411"/>
              <a:gd name="connsiteX3" fmla="*/ 992451 w 2016643"/>
              <a:gd name="connsiteY3" fmla="*/ 0 h 2257411"/>
              <a:gd name="connsiteX4" fmla="*/ 2016643 w 2016643"/>
              <a:gd name="connsiteY4" fmla="*/ 1024192 h 2257411"/>
              <a:gd name="connsiteX5" fmla="*/ 1131516 w 2016643"/>
              <a:gd name="connsiteY5" fmla="*/ 2031874 h 2257411"/>
              <a:gd name="connsiteX0" fmla="*/ 672629 w 2032516"/>
              <a:gd name="connsiteY0" fmla="*/ 2257442 h 2257442"/>
              <a:gd name="connsiteX1" fmla="*/ 890909 w 2032516"/>
              <a:gd name="connsiteY1" fmla="*/ 2038098 h 2257442"/>
              <a:gd name="connsiteX2" fmla="*/ 7 w 2032516"/>
              <a:gd name="connsiteY2" fmla="*/ 995648 h 2257442"/>
              <a:gd name="connsiteX3" fmla="*/ 1008324 w 2032516"/>
              <a:gd name="connsiteY3" fmla="*/ 31 h 2257442"/>
              <a:gd name="connsiteX4" fmla="*/ 2032516 w 2032516"/>
              <a:gd name="connsiteY4" fmla="*/ 1024223 h 2257442"/>
              <a:gd name="connsiteX5" fmla="*/ 1147389 w 2032516"/>
              <a:gd name="connsiteY5" fmla="*/ 2031905 h 2257442"/>
              <a:gd name="connsiteX0" fmla="*/ 656756 w 2016643"/>
              <a:gd name="connsiteY0" fmla="*/ 2257558 h 2257558"/>
              <a:gd name="connsiteX1" fmla="*/ 875036 w 2016643"/>
              <a:gd name="connsiteY1" fmla="*/ 2038214 h 2257558"/>
              <a:gd name="connsiteX2" fmla="*/ 9 w 2016643"/>
              <a:gd name="connsiteY2" fmla="*/ 964014 h 2257558"/>
              <a:gd name="connsiteX3" fmla="*/ 992451 w 2016643"/>
              <a:gd name="connsiteY3" fmla="*/ 147 h 2257558"/>
              <a:gd name="connsiteX4" fmla="*/ 2016643 w 2016643"/>
              <a:gd name="connsiteY4" fmla="*/ 1024339 h 2257558"/>
              <a:gd name="connsiteX5" fmla="*/ 1131516 w 2016643"/>
              <a:gd name="connsiteY5" fmla="*/ 2032021 h 2257558"/>
              <a:gd name="connsiteX0" fmla="*/ 666279 w 2026166"/>
              <a:gd name="connsiteY0" fmla="*/ 2257515 h 2257515"/>
              <a:gd name="connsiteX1" fmla="*/ 884559 w 2026166"/>
              <a:gd name="connsiteY1" fmla="*/ 2038171 h 2257515"/>
              <a:gd name="connsiteX2" fmla="*/ 7 w 2026166"/>
              <a:gd name="connsiteY2" fmla="*/ 973496 h 2257515"/>
              <a:gd name="connsiteX3" fmla="*/ 1001974 w 2026166"/>
              <a:gd name="connsiteY3" fmla="*/ 104 h 2257515"/>
              <a:gd name="connsiteX4" fmla="*/ 2026166 w 2026166"/>
              <a:gd name="connsiteY4" fmla="*/ 1024296 h 2257515"/>
              <a:gd name="connsiteX5" fmla="*/ 1141039 w 2026166"/>
              <a:gd name="connsiteY5" fmla="*/ 2031978 h 2257515"/>
              <a:gd name="connsiteX0" fmla="*/ 666279 w 2026166"/>
              <a:gd name="connsiteY0" fmla="*/ 2257522 h 2257522"/>
              <a:gd name="connsiteX1" fmla="*/ 884559 w 2026166"/>
              <a:gd name="connsiteY1" fmla="*/ 2038178 h 2257522"/>
              <a:gd name="connsiteX2" fmla="*/ 7 w 2026166"/>
              <a:gd name="connsiteY2" fmla="*/ 973503 h 2257522"/>
              <a:gd name="connsiteX3" fmla="*/ 1001974 w 2026166"/>
              <a:gd name="connsiteY3" fmla="*/ 111 h 2257522"/>
              <a:gd name="connsiteX4" fmla="*/ 2026166 w 2026166"/>
              <a:gd name="connsiteY4" fmla="*/ 1024303 h 2257522"/>
              <a:gd name="connsiteX5" fmla="*/ 1141039 w 2026166"/>
              <a:gd name="connsiteY5" fmla="*/ 2031985 h 2257522"/>
              <a:gd name="connsiteX0" fmla="*/ 659930 w 2019817"/>
              <a:gd name="connsiteY0" fmla="*/ 2257720 h 2257720"/>
              <a:gd name="connsiteX1" fmla="*/ 878210 w 2019817"/>
              <a:gd name="connsiteY1" fmla="*/ 2038376 h 2257720"/>
              <a:gd name="connsiteX2" fmla="*/ 8 w 2019817"/>
              <a:gd name="connsiteY2" fmla="*/ 941951 h 2257720"/>
              <a:gd name="connsiteX3" fmla="*/ 995625 w 2019817"/>
              <a:gd name="connsiteY3" fmla="*/ 309 h 2257720"/>
              <a:gd name="connsiteX4" fmla="*/ 2019817 w 2019817"/>
              <a:gd name="connsiteY4" fmla="*/ 1024501 h 2257720"/>
              <a:gd name="connsiteX5" fmla="*/ 1134690 w 2019817"/>
              <a:gd name="connsiteY5" fmla="*/ 2032183 h 2257720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3 w 2019820"/>
              <a:gd name="connsiteY0" fmla="*/ 2257873 h 2257873"/>
              <a:gd name="connsiteX1" fmla="*/ 878213 w 2019820"/>
              <a:gd name="connsiteY1" fmla="*/ 2038529 h 2257873"/>
              <a:gd name="connsiteX2" fmla="*/ 11 w 2019820"/>
              <a:gd name="connsiteY2" fmla="*/ 942104 h 2257873"/>
              <a:gd name="connsiteX3" fmla="*/ 995628 w 2019820"/>
              <a:gd name="connsiteY3" fmla="*/ 462 h 2257873"/>
              <a:gd name="connsiteX4" fmla="*/ 2019820 w 2019820"/>
              <a:gd name="connsiteY4" fmla="*/ 1024654 h 2257873"/>
              <a:gd name="connsiteX5" fmla="*/ 1134693 w 2019820"/>
              <a:gd name="connsiteY5" fmla="*/ 2032336 h 2257873"/>
              <a:gd name="connsiteX0" fmla="*/ 666279 w 2026166"/>
              <a:gd name="connsiteY0" fmla="*/ 2257629 h 2257629"/>
              <a:gd name="connsiteX1" fmla="*/ 884559 w 2026166"/>
              <a:gd name="connsiteY1" fmla="*/ 2038285 h 2257629"/>
              <a:gd name="connsiteX2" fmla="*/ 7 w 2026166"/>
              <a:gd name="connsiteY2" fmla="*/ 954560 h 2257629"/>
              <a:gd name="connsiteX3" fmla="*/ 1001974 w 2026166"/>
              <a:gd name="connsiteY3" fmla="*/ 218 h 2257629"/>
              <a:gd name="connsiteX4" fmla="*/ 2026166 w 2026166"/>
              <a:gd name="connsiteY4" fmla="*/ 1024410 h 2257629"/>
              <a:gd name="connsiteX5" fmla="*/ 1141039 w 2026166"/>
              <a:gd name="connsiteY5" fmla="*/ 2032092 h 2257629"/>
              <a:gd name="connsiteX0" fmla="*/ 666281 w 2026168"/>
              <a:gd name="connsiteY0" fmla="*/ 2257528 h 2257528"/>
              <a:gd name="connsiteX1" fmla="*/ 884561 w 2026168"/>
              <a:gd name="connsiteY1" fmla="*/ 2038184 h 2257528"/>
              <a:gd name="connsiteX2" fmla="*/ 9 w 2026168"/>
              <a:gd name="connsiteY2" fmla="*/ 954459 h 2257528"/>
              <a:gd name="connsiteX3" fmla="*/ 1001976 w 2026168"/>
              <a:gd name="connsiteY3" fmla="*/ 117 h 2257528"/>
              <a:gd name="connsiteX4" fmla="*/ 2026168 w 2026168"/>
              <a:gd name="connsiteY4" fmla="*/ 1024309 h 2257528"/>
              <a:gd name="connsiteX5" fmla="*/ 1141041 w 2026168"/>
              <a:gd name="connsiteY5" fmla="*/ 2031991 h 2257528"/>
              <a:gd name="connsiteX0" fmla="*/ 666282 w 2026169"/>
              <a:gd name="connsiteY0" fmla="*/ 2257419 h 2257419"/>
              <a:gd name="connsiteX1" fmla="*/ 884562 w 2026169"/>
              <a:gd name="connsiteY1" fmla="*/ 2038075 h 2257419"/>
              <a:gd name="connsiteX2" fmla="*/ 10 w 2026169"/>
              <a:gd name="connsiteY2" fmla="*/ 954350 h 2257419"/>
              <a:gd name="connsiteX3" fmla="*/ 1001977 w 2026169"/>
              <a:gd name="connsiteY3" fmla="*/ 8 h 2257419"/>
              <a:gd name="connsiteX4" fmla="*/ 2026169 w 2026169"/>
              <a:gd name="connsiteY4" fmla="*/ 1024200 h 2257419"/>
              <a:gd name="connsiteX5" fmla="*/ 1141042 w 2026169"/>
              <a:gd name="connsiteY5" fmla="*/ 2031882 h 2257419"/>
              <a:gd name="connsiteX0" fmla="*/ 666283 w 2026170"/>
              <a:gd name="connsiteY0" fmla="*/ 2257419 h 2257419"/>
              <a:gd name="connsiteX1" fmla="*/ 884563 w 2026170"/>
              <a:gd name="connsiteY1" fmla="*/ 2038075 h 2257419"/>
              <a:gd name="connsiteX2" fmla="*/ 11 w 2026170"/>
              <a:gd name="connsiteY2" fmla="*/ 954350 h 2257419"/>
              <a:gd name="connsiteX3" fmla="*/ 1001978 w 2026170"/>
              <a:gd name="connsiteY3" fmla="*/ 8 h 2257419"/>
              <a:gd name="connsiteX4" fmla="*/ 2026170 w 2026170"/>
              <a:gd name="connsiteY4" fmla="*/ 1024200 h 2257419"/>
              <a:gd name="connsiteX5" fmla="*/ 1141043 w 2026170"/>
              <a:gd name="connsiteY5" fmla="*/ 2031882 h 2257419"/>
              <a:gd name="connsiteX0" fmla="*/ 666367 w 2026254"/>
              <a:gd name="connsiteY0" fmla="*/ 2257418 h 2257418"/>
              <a:gd name="connsiteX1" fmla="*/ 884647 w 2026254"/>
              <a:gd name="connsiteY1" fmla="*/ 2038074 h 2257418"/>
              <a:gd name="connsiteX2" fmla="*/ 95 w 2026254"/>
              <a:gd name="connsiteY2" fmla="*/ 954349 h 2257418"/>
              <a:gd name="connsiteX3" fmla="*/ 1002062 w 2026254"/>
              <a:gd name="connsiteY3" fmla="*/ 7 h 2257418"/>
              <a:gd name="connsiteX4" fmla="*/ 2026254 w 2026254"/>
              <a:gd name="connsiteY4" fmla="*/ 1024199 h 2257418"/>
              <a:gd name="connsiteX5" fmla="*/ 1141127 w 2026254"/>
              <a:gd name="connsiteY5" fmla="*/ 2031881 h 2257418"/>
              <a:gd name="connsiteX0" fmla="*/ 666367 w 2026254"/>
              <a:gd name="connsiteY0" fmla="*/ 2257471 h 2257471"/>
              <a:gd name="connsiteX1" fmla="*/ 884647 w 2026254"/>
              <a:gd name="connsiteY1" fmla="*/ 2038127 h 2257471"/>
              <a:gd name="connsiteX2" fmla="*/ 95 w 2026254"/>
              <a:gd name="connsiteY2" fmla="*/ 954402 h 2257471"/>
              <a:gd name="connsiteX3" fmla="*/ 1002062 w 2026254"/>
              <a:gd name="connsiteY3" fmla="*/ 60 h 2257471"/>
              <a:gd name="connsiteX4" fmla="*/ 2026254 w 2026254"/>
              <a:gd name="connsiteY4" fmla="*/ 1024252 h 2257471"/>
              <a:gd name="connsiteX5" fmla="*/ 1141127 w 2026254"/>
              <a:gd name="connsiteY5" fmla="*/ 2031934 h 2257471"/>
              <a:gd name="connsiteX0" fmla="*/ 666367 w 2026254"/>
              <a:gd name="connsiteY0" fmla="*/ 2257576 h 2257576"/>
              <a:gd name="connsiteX1" fmla="*/ 884647 w 2026254"/>
              <a:gd name="connsiteY1" fmla="*/ 2038232 h 2257576"/>
              <a:gd name="connsiteX2" fmla="*/ 95 w 2026254"/>
              <a:gd name="connsiteY2" fmla="*/ 954507 h 2257576"/>
              <a:gd name="connsiteX3" fmla="*/ 1002062 w 2026254"/>
              <a:gd name="connsiteY3" fmla="*/ 165 h 2257576"/>
              <a:gd name="connsiteX4" fmla="*/ 2026254 w 2026254"/>
              <a:gd name="connsiteY4" fmla="*/ 1024357 h 2257576"/>
              <a:gd name="connsiteX5" fmla="*/ 1141127 w 2026254"/>
              <a:gd name="connsiteY5" fmla="*/ 2032039 h 2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254" h="2257576">
                <a:moveTo>
                  <a:pt x="666367" y="2257576"/>
                </a:moveTo>
                <a:cubicBezTo>
                  <a:pt x="738730" y="2182919"/>
                  <a:pt x="777676" y="2138464"/>
                  <a:pt x="884647" y="2038232"/>
                </a:cubicBezTo>
                <a:cubicBezTo>
                  <a:pt x="245493" y="1934825"/>
                  <a:pt x="-5632" y="1428930"/>
                  <a:pt x="95" y="954507"/>
                </a:cubicBezTo>
                <a:cubicBezTo>
                  <a:pt x="5822" y="480084"/>
                  <a:pt x="456852" y="-10335"/>
                  <a:pt x="1002062" y="165"/>
                </a:cubicBezTo>
                <a:cubicBezTo>
                  <a:pt x="1547272" y="10665"/>
                  <a:pt x="2026254" y="458711"/>
                  <a:pt x="2026254" y="1024357"/>
                </a:cubicBezTo>
                <a:cubicBezTo>
                  <a:pt x="2026254" y="1590003"/>
                  <a:pt x="1634581" y="1938792"/>
                  <a:pt x="1141127" y="2032039"/>
                </a:cubicBezTo>
              </a:path>
            </a:pathLst>
          </a:custGeom>
          <a:noFill/>
          <a:ln w="5715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1872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Exempel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3200" b="1"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32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4800600"/>
            <a:ext cx="6858000" cy="1143000"/>
          </a:xfrm>
        </p:spPr>
        <p:txBody>
          <a:bodyPr>
            <a:normAutofit/>
          </a:bodyPr>
          <a:lstStyle>
            <a:lvl1pPr marL="0" indent="0">
              <a:buClr>
                <a:srgbClr val="006F65"/>
              </a:buClr>
              <a:buFont typeface="Arial" panose="020B0604020202020204" pitchFamily="34" charset="0"/>
              <a:buNone/>
              <a:defRPr sz="13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för att skriva exempeltext här. </a:t>
            </a:r>
          </a:p>
        </p:txBody>
      </p:sp>
    </p:spTree>
    <p:extLst>
      <p:ext uri="{BB962C8B-B14F-4D97-AF65-F5344CB8AC3E}">
        <p14:creationId xmlns:p14="http://schemas.microsoft.com/office/powerpoint/2010/main" val="2186182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477000" y="1061155"/>
            <a:ext cx="82098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91440" bIns="32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5400"/>
            <a:ext cx="7543800" cy="2590800"/>
          </a:xfr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None/>
              <a:defRPr sz="3600" b="1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18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 smtClean="0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2980638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3156245946"/>
              </p:ext>
            </p:extLst>
          </p:nvPr>
        </p:nvGraphicFramePr>
        <p:xfrm>
          <a:off x="2237509" y="1986280"/>
          <a:ext cx="4668982" cy="34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457200" y="1894502"/>
            <a:ext cx="2367885" cy="2390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Kvartal 4</a:t>
            </a:r>
            <a:endParaRPr lang="sv-SE" sz="1400" dirty="0" smtClean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6324600" y="1894502"/>
            <a:ext cx="2367885" cy="2390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1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457200" y="3886200"/>
            <a:ext cx="2367885" cy="2390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3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6324600" y="3886200"/>
            <a:ext cx="2367885" cy="2390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srgbClr val="F6F4E8"/>
                </a:solidFill>
                <a:latin typeface="Arial Black"/>
                <a:cs typeface="Arial Black"/>
              </a:rPr>
              <a:t>Kvartal </a:t>
            </a:r>
            <a:r>
              <a:rPr lang="sv-SE" sz="1200" dirty="0" smtClean="0">
                <a:solidFill>
                  <a:srgbClr val="F6F4E8"/>
                </a:solidFill>
                <a:latin typeface="Arial Black"/>
                <a:cs typeface="Arial Black"/>
              </a:rPr>
              <a:t>2</a:t>
            </a:r>
            <a:endParaRPr lang="sv-SE" sz="1400" dirty="0">
              <a:solidFill>
                <a:srgbClr val="F6F4E8"/>
              </a:solidFill>
              <a:latin typeface="Arial Black"/>
              <a:cs typeface="Arial Black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0" y="22860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288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23935" y="4267200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Skriv text</a:t>
            </a:r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87725" y="3406422"/>
            <a:ext cx="2368550" cy="4572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årtal</a:t>
            </a:r>
          </a:p>
        </p:txBody>
      </p:sp>
    </p:spTree>
    <p:extLst>
      <p:ext uri="{BB962C8B-B14F-4D97-AF65-F5344CB8AC3E}">
        <p14:creationId xmlns:p14="http://schemas.microsoft.com/office/powerpoint/2010/main" val="3877278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66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/>
          <p:cNvSpPr/>
          <p:nvPr userDrawn="1"/>
        </p:nvSpPr>
        <p:spPr>
          <a:xfrm>
            <a:off x="9221706" y="0"/>
            <a:ext cx="1600199" cy="12329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 smtClean="0">
              <a:solidFill>
                <a:srgbClr val="00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2014-03-05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800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3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800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34" name="Platshållare för text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8926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35" name="Platshållare för text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22420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36" name="Platshållare för 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24706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37" name="Platshållare för text 6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699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53803"/>
            <a:ext cx="8217945" cy="762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sv-SE" noProof="0" dirty="0" smtClean="0"/>
              <a:t>Kontaktuppgifter</a:t>
            </a:r>
            <a:endParaRPr lang="sv-SE" noProof="0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54025" y="737367"/>
            <a:ext cx="8217945" cy="52453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noProof="0" dirty="0" smtClean="0"/>
              <a:t>Skriv projektets namn</a:t>
            </a:r>
          </a:p>
        </p:txBody>
      </p:sp>
      <p:sp>
        <p:nvSpPr>
          <p:cNvPr id="61" name="TextBox 18"/>
          <p:cNvSpPr txBox="1"/>
          <p:nvPr userDrawn="1"/>
        </p:nvSpPr>
        <p:spPr>
          <a:xfrm>
            <a:off x="9234615" y="32658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noProof="0" dirty="0" smtClean="0">
                <a:solidFill>
                  <a:srgbClr val="000000"/>
                </a:solidFill>
              </a:rPr>
              <a:t>Om</a:t>
            </a:r>
            <a:r>
              <a:rPr lang="sv-SE" sz="1200" b="1" baseline="0" noProof="0" dirty="0" smtClean="0">
                <a:solidFill>
                  <a:srgbClr val="000000"/>
                </a:solidFill>
              </a:rPr>
              <a:t> du har färre än 6 kontakter: </a:t>
            </a:r>
            <a:endParaRPr lang="sv-SE" sz="1200" b="1" noProof="0" dirty="0" smtClean="0">
              <a:solidFill>
                <a:srgbClr val="000000"/>
              </a:solidFill>
            </a:endParaRPr>
          </a:p>
          <a:p>
            <a:endParaRPr lang="sv-SE" sz="1200" baseline="0" noProof="0" dirty="0" smtClean="0">
              <a:solidFill>
                <a:srgbClr val="000000"/>
              </a:solidFill>
            </a:endParaRPr>
          </a:p>
          <a:p>
            <a:r>
              <a:rPr lang="sv-SE" sz="1200" baseline="0" noProof="0" dirty="0" smtClean="0">
                <a:solidFill>
                  <a:srgbClr val="000000"/>
                </a:solidFill>
              </a:rPr>
              <a:t>Markera och ta bort de fält du inte använder. </a:t>
            </a:r>
          </a:p>
        </p:txBody>
      </p:sp>
      <p:sp>
        <p:nvSpPr>
          <p:cNvPr id="65" name="Platshållare för text 6"/>
          <p:cNvSpPr>
            <a:spLocks noGrp="1"/>
          </p:cNvSpPr>
          <p:nvPr>
            <p:ph type="body" sz="quarter" idx="44" hasCustomPrompt="1"/>
          </p:nvPr>
        </p:nvSpPr>
        <p:spPr>
          <a:xfrm>
            <a:off x="464596" y="18926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66" name="Platshållare för text 6"/>
          <p:cNvSpPr>
            <a:spLocks noGrp="1"/>
          </p:cNvSpPr>
          <p:nvPr>
            <p:ph type="body" sz="quarter" idx="45" hasCustomPrompt="1"/>
          </p:nvPr>
        </p:nvSpPr>
        <p:spPr>
          <a:xfrm>
            <a:off x="464596" y="22420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67" name="Platshållare för text 6"/>
          <p:cNvSpPr>
            <a:spLocks noGrp="1"/>
          </p:cNvSpPr>
          <p:nvPr>
            <p:ph type="body" sz="quarter" idx="46" hasCustomPrompt="1"/>
          </p:nvPr>
        </p:nvSpPr>
        <p:spPr>
          <a:xfrm>
            <a:off x="464596" y="24706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68" name="Platshållare för text 6"/>
          <p:cNvSpPr>
            <a:spLocks noGrp="1"/>
          </p:cNvSpPr>
          <p:nvPr>
            <p:ph type="body" sz="quarter" idx="47" hasCustomPrompt="1"/>
          </p:nvPr>
        </p:nvSpPr>
        <p:spPr>
          <a:xfrm>
            <a:off x="464596" y="2699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69" name="Platshållare för text 6"/>
          <p:cNvSpPr>
            <a:spLocks noGrp="1"/>
          </p:cNvSpPr>
          <p:nvPr>
            <p:ph type="body" sz="quarter" idx="48" hasCustomPrompt="1"/>
          </p:nvPr>
        </p:nvSpPr>
        <p:spPr>
          <a:xfrm>
            <a:off x="449804" y="30802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0" name="Platshållare för text 6"/>
          <p:cNvSpPr>
            <a:spLocks noGrp="1"/>
          </p:cNvSpPr>
          <p:nvPr>
            <p:ph type="body" sz="quarter" idx="49" hasCustomPrompt="1"/>
          </p:nvPr>
        </p:nvSpPr>
        <p:spPr>
          <a:xfrm>
            <a:off x="4564604" y="30802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71" name="Platshållare för text 6"/>
          <p:cNvSpPr>
            <a:spLocks noGrp="1"/>
          </p:cNvSpPr>
          <p:nvPr>
            <p:ph type="body" sz="quarter" idx="50" hasCustomPrompt="1"/>
          </p:nvPr>
        </p:nvSpPr>
        <p:spPr>
          <a:xfrm>
            <a:off x="4564604" y="34928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2" name="Platshållare för text 6"/>
          <p:cNvSpPr>
            <a:spLocks noGrp="1"/>
          </p:cNvSpPr>
          <p:nvPr>
            <p:ph type="body" sz="quarter" idx="51" hasCustomPrompt="1"/>
          </p:nvPr>
        </p:nvSpPr>
        <p:spPr>
          <a:xfrm>
            <a:off x="4564604" y="3842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3" name="Platshållare för text 6"/>
          <p:cNvSpPr>
            <a:spLocks noGrp="1"/>
          </p:cNvSpPr>
          <p:nvPr>
            <p:ph type="body" sz="quarter" idx="52" hasCustomPrompt="1"/>
          </p:nvPr>
        </p:nvSpPr>
        <p:spPr>
          <a:xfrm>
            <a:off x="4564604" y="40708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4" name="Platshållare för text 6"/>
          <p:cNvSpPr>
            <a:spLocks noGrp="1"/>
          </p:cNvSpPr>
          <p:nvPr>
            <p:ph type="body" sz="quarter" idx="53" hasCustomPrompt="1"/>
          </p:nvPr>
        </p:nvSpPr>
        <p:spPr>
          <a:xfrm>
            <a:off x="4564604" y="4299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5" name="Platshållare för text 6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34928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55" hasCustomPrompt="1"/>
          </p:nvPr>
        </p:nvSpPr>
        <p:spPr>
          <a:xfrm>
            <a:off x="457200" y="38422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77" name="Platshållare för text 6"/>
          <p:cNvSpPr>
            <a:spLocks noGrp="1"/>
          </p:cNvSpPr>
          <p:nvPr>
            <p:ph type="body" sz="quarter" idx="56" hasCustomPrompt="1"/>
          </p:nvPr>
        </p:nvSpPr>
        <p:spPr>
          <a:xfrm>
            <a:off x="457200" y="40708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78" name="Platshållare för text 6"/>
          <p:cNvSpPr>
            <a:spLocks noGrp="1"/>
          </p:cNvSpPr>
          <p:nvPr>
            <p:ph type="body" sz="quarter" idx="57" hasCustomPrompt="1"/>
          </p:nvPr>
        </p:nvSpPr>
        <p:spPr>
          <a:xfrm>
            <a:off x="457200" y="4299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79" name="Platshållare för text 6"/>
          <p:cNvSpPr>
            <a:spLocks noGrp="1"/>
          </p:cNvSpPr>
          <p:nvPr>
            <p:ph type="body" sz="quarter" idx="58" hasCustomPrompt="1"/>
          </p:nvPr>
        </p:nvSpPr>
        <p:spPr>
          <a:xfrm>
            <a:off x="442408" y="46804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0" name="Platshållare för text 6"/>
          <p:cNvSpPr>
            <a:spLocks noGrp="1"/>
          </p:cNvSpPr>
          <p:nvPr>
            <p:ph type="body" sz="quarter" idx="59" hasCustomPrompt="1"/>
          </p:nvPr>
        </p:nvSpPr>
        <p:spPr>
          <a:xfrm>
            <a:off x="4557208" y="4680474"/>
            <a:ext cx="3962400" cy="457200"/>
          </a:xfrm>
        </p:spPr>
        <p:txBody>
          <a:bodyPr anchor="b"/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Förnamn Efternamn</a:t>
            </a:r>
          </a:p>
        </p:txBody>
      </p:sp>
      <p:sp>
        <p:nvSpPr>
          <p:cNvPr id="81" name="Platshållare för text 6"/>
          <p:cNvSpPr>
            <a:spLocks noGrp="1"/>
          </p:cNvSpPr>
          <p:nvPr>
            <p:ph type="body" sz="quarter" idx="60" hasCustomPrompt="1"/>
          </p:nvPr>
        </p:nvSpPr>
        <p:spPr>
          <a:xfrm>
            <a:off x="4557208" y="50930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2" name="Platshållare för text 6"/>
          <p:cNvSpPr>
            <a:spLocks noGrp="1"/>
          </p:cNvSpPr>
          <p:nvPr>
            <p:ph type="body" sz="quarter" idx="61" hasCustomPrompt="1"/>
          </p:nvPr>
        </p:nvSpPr>
        <p:spPr>
          <a:xfrm>
            <a:off x="4557208" y="5442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3" name="Platshållare för text 6"/>
          <p:cNvSpPr>
            <a:spLocks noGrp="1"/>
          </p:cNvSpPr>
          <p:nvPr>
            <p:ph type="body" sz="quarter" idx="62" hasCustomPrompt="1"/>
          </p:nvPr>
        </p:nvSpPr>
        <p:spPr>
          <a:xfrm>
            <a:off x="4557208" y="56710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4" name="Platshållare för text 6"/>
          <p:cNvSpPr>
            <a:spLocks noGrp="1"/>
          </p:cNvSpPr>
          <p:nvPr>
            <p:ph type="body" sz="quarter" idx="63" hasCustomPrompt="1"/>
          </p:nvPr>
        </p:nvSpPr>
        <p:spPr>
          <a:xfrm>
            <a:off x="4557208" y="58996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  <p:sp>
        <p:nvSpPr>
          <p:cNvPr id="85" name="Platshållare för text 6"/>
          <p:cNvSpPr>
            <a:spLocks noGrp="1"/>
          </p:cNvSpPr>
          <p:nvPr>
            <p:ph type="body" sz="quarter" idx="64" hasCustomPrompt="1"/>
          </p:nvPr>
        </p:nvSpPr>
        <p:spPr>
          <a:xfrm>
            <a:off x="449804" y="5093004"/>
            <a:ext cx="39624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Titel</a:t>
            </a:r>
          </a:p>
        </p:txBody>
      </p:sp>
      <p:sp>
        <p:nvSpPr>
          <p:cNvPr id="86" name="Platshållare för text 6"/>
          <p:cNvSpPr>
            <a:spLocks noGrp="1"/>
          </p:cNvSpPr>
          <p:nvPr>
            <p:ph type="body" sz="quarter" idx="65" hasCustomPrompt="1"/>
          </p:nvPr>
        </p:nvSpPr>
        <p:spPr>
          <a:xfrm>
            <a:off x="449804" y="54424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Avdelning</a:t>
            </a:r>
          </a:p>
        </p:txBody>
      </p:sp>
      <p:sp>
        <p:nvSpPr>
          <p:cNvPr id="87" name="Platshållare för text 6"/>
          <p:cNvSpPr>
            <a:spLocks noGrp="1"/>
          </p:cNvSpPr>
          <p:nvPr>
            <p:ph type="body" sz="quarter" idx="66" hasCustomPrompt="1"/>
          </p:nvPr>
        </p:nvSpPr>
        <p:spPr>
          <a:xfrm>
            <a:off x="449804" y="5671074"/>
            <a:ext cx="3962400" cy="228600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Telefon</a:t>
            </a:r>
          </a:p>
        </p:txBody>
      </p:sp>
      <p:sp>
        <p:nvSpPr>
          <p:cNvPr id="88" name="Platshållare för text 6"/>
          <p:cNvSpPr>
            <a:spLocks noGrp="1"/>
          </p:cNvSpPr>
          <p:nvPr>
            <p:ph type="body" sz="quarter" idx="67" hasCustomPrompt="1"/>
          </p:nvPr>
        </p:nvSpPr>
        <p:spPr>
          <a:xfrm>
            <a:off x="449804" y="5899674"/>
            <a:ext cx="3962400" cy="22860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smtClean="0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35157571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675" y="2971800"/>
            <a:ext cx="30249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 userDrawn="1"/>
        </p:nvSpPr>
        <p:spPr>
          <a:xfrm>
            <a:off x="3731779" y="5498068"/>
            <a:ext cx="164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noProof="0" dirty="0" smtClean="0">
                <a:solidFill>
                  <a:schemeClr val="tx1"/>
                </a:solidFill>
              </a:rPr>
              <a:t>www.VINNOVA.se</a:t>
            </a:r>
            <a:endParaRPr lang="sv-SE" sz="1400" noProof="0" dirty="0">
              <a:solidFill>
                <a:schemeClr val="tx1"/>
              </a:solidFill>
            </a:endParaRPr>
          </a:p>
        </p:txBody>
      </p:sp>
      <p:sp>
        <p:nvSpPr>
          <p:cNvPr id="1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861458" y="4465698"/>
            <a:ext cx="5410200" cy="63970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  <p:sp>
        <p:nvSpPr>
          <p:cNvPr id="15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1458" y="2370364"/>
            <a:ext cx="5410200" cy="28575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Klicka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21532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9866" y="473126"/>
            <a:ext cx="6949440" cy="1010682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 dirty="0" smtClean="0"/>
              <a:t>Lägg till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2014-03-05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64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108" y="0"/>
            <a:ext cx="8229154" cy="1010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noProof="0" dirty="0" smtClean="0"/>
              <a:t>Klicka för att justera rubriken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94944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smtClean="0"/>
              <a:t>Klicka för att justera texten</a:t>
            </a:r>
          </a:p>
          <a:p>
            <a:pPr lvl="1"/>
            <a:r>
              <a:rPr lang="sv-SE" noProof="0" dirty="0" smtClean="0"/>
              <a:t>Nivå 2</a:t>
            </a:r>
          </a:p>
          <a:p>
            <a:pPr lvl="2"/>
            <a:r>
              <a:rPr lang="sv-SE" noProof="0" dirty="0" smtClean="0"/>
              <a:t>Nivå 3</a:t>
            </a:r>
          </a:p>
          <a:p>
            <a:pPr lvl="3"/>
            <a:r>
              <a:rPr lang="sv-SE" noProof="0" dirty="0" smtClean="0"/>
              <a:t>Nivå 4</a:t>
            </a:r>
          </a:p>
          <a:p>
            <a:pPr lvl="4"/>
            <a:r>
              <a:rPr lang="sv-SE" noProof="0" dirty="0" smtClean="0"/>
              <a:t>Nivå 5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8338" y="6437605"/>
            <a:ext cx="21336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338" y="6294580"/>
            <a:ext cx="5334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6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338" y="6556818"/>
            <a:ext cx="304800" cy="80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11" name="Bildobjekt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4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844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71" r:id="rId12"/>
    <p:sldLayoutId id="2147483782" r:id="rId13"/>
    <p:sldLayoutId id="2147483783" r:id="rId14"/>
    <p:sldLayoutId id="2147483784" r:id="rId15"/>
    <p:sldLayoutId id="2147483785" r:id="rId16"/>
    <p:sldLayoutId id="2147483867" r:id="rId17"/>
    <p:sldLayoutId id="2147483786" r:id="rId18"/>
    <p:sldLayoutId id="2147483787" r:id="rId19"/>
    <p:sldLayoutId id="2147483788" r:id="rId20"/>
    <p:sldLayoutId id="2147483789" r:id="rId21"/>
    <p:sldLayoutId id="2147483876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108" y="0"/>
            <a:ext cx="8229154" cy="1010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noProof="0" dirty="0" smtClean="0"/>
              <a:t>Klicka för att justera rubriken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94944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smtClean="0"/>
              <a:t>Klicka för att justera texten</a:t>
            </a:r>
          </a:p>
          <a:p>
            <a:pPr lvl="1"/>
            <a:r>
              <a:rPr lang="sv-SE" noProof="0" dirty="0" smtClean="0"/>
              <a:t>Nivå 2</a:t>
            </a:r>
          </a:p>
          <a:p>
            <a:pPr lvl="2"/>
            <a:r>
              <a:rPr lang="sv-SE" noProof="0" dirty="0" smtClean="0"/>
              <a:t>Nivå 3</a:t>
            </a:r>
          </a:p>
          <a:p>
            <a:pPr lvl="3"/>
            <a:r>
              <a:rPr lang="sv-SE" noProof="0" dirty="0" smtClean="0"/>
              <a:t>Nivå 4</a:t>
            </a:r>
          </a:p>
          <a:p>
            <a:pPr lvl="4"/>
            <a:r>
              <a:rPr lang="sv-SE" noProof="0" dirty="0" smtClean="0"/>
              <a:t>Nivå 5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8338" y="6437605"/>
            <a:ext cx="21336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338" y="6294580"/>
            <a:ext cx="5334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6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338" y="6556818"/>
            <a:ext cx="304800" cy="80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9" name="Bildobjekt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94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845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72" r:id="rId12"/>
    <p:sldLayoutId id="2147483800" r:id="rId13"/>
    <p:sldLayoutId id="2147483801" r:id="rId14"/>
    <p:sldLayoutId id="2147483802" r:id="rId15"/>
    <p:sldLayoutId id="2147483803" r:id="rId16"/>
    <p:sldLayoutId id="2147483870" r:id="rId17"/>
    <p:sldLayoutId id="2147483804" r:id="rId18"/>
    <p:sldLayoutId id="2147483805" r:id="rId19"/>
    <p:sldLayoutId id="2147483806" r:id="rId20"/>
    <p:sldLayoutId id="2147483807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108" y="0"/>
            <a:ext cx="8229154" cy="1010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noProof="0" dirty="0" smtClean="0"/>
              <a:t>Klicka för att justera rubriken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94944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smtClean="0"/>
              <a:t>Klicka för att justera texten</a:t>
            </a:r>
          </a:p>
          <a:p>
            <a:pPr lvl="1"/>
            <a:r>
              <a:rPr lang="sv-SE" noProof="0" dirty="0" smtClean="0"/>
              <a:t>Nivå 2</a:t>
            </a:r>
          </a:p>
          <a:p>
            <a:pPr lvl="2"/>
            <a:r>
              <a:rPr lang="sv-SE" noProof="0" dirty="0" smtClean="0"/>
              <a:t>Nivå 3</a:t>
            </a:r>
          </a:p>
          <a:p>
            <a:pPr lvl="3"/>
            <a:r>
              <a:rPr lang="sv-SE" noProof="0" dirty="0" smtClean="0"/>
              <a:t>Nivå 4</a:t>
            </a:r>
          </a:p>
          <a:p>
            <a:pPr lvl="4"/>
            <a:r>
              <a:rPr lang="sv-SE" noProof="0" dirty="0" smtClean="0"/>
              <a:t>Nivå 5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8338" y="6437605"/>
            <a:ext cx="21336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338" y="6294580"/>
            <a:ext cx="5334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6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338" y="6556818"/>
            <a:ext cx="304800" cy="80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9" name="Bildobjekt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4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46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73" r:id="rId12"/>
    <p:sldLayoutId id="2147483818" r:id="rId13"/>
    <p:sldLayoutId id="2147483819" r:id="rId14"/>
    <p:sldLayoutId id="2147483820" r:id="rId15"/>
    <p:sldLayoutId id="2147483821" r:id="rId16"/>
    <p:sldLayoutId id="2147483868" r:id="rId17"/>
    <p:sldLayoutId id="2147483822" r:id="rId18"/>
    <p:sldLayoutId id="2147483823" r:id="rId19"/>
    <p:sldLayoutId id="2147483824" r:id="rId20"/>
    <p:sldLayoutId id="2147483825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108" y="0"/>
            <a:ext cx="8229154" cy="1010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noProof="0" dirty="0" smtClean="0"/>
              <a:t>Klicka för att justera rubriken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94944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 smtClean="0"/>
              <a:t>Klicka för att justera texten</a:t>
            </a:r>
          </a:p>
          <a:p>
            <a:pPr lvl="1"/>
            <a:r>
              <a:rPr lang="sv-SE" noProof="0" dirty="0" smtClean="0"/>
              <a:t>Nivå 2</a:t>
            </a:r>
          </a:p>
          <a:p>
            <a:pPr lvl="2"/>
            <a:r>
              <a:rPr lang="sv-SE" noProof="0" dirty="0" smtClean="0"/>
              <a:t>Nivå 3</a:t>
            </a:r>
          </a:p>
          <a:p>
            <a:pPr lvl="3"/>
            <a:r>
              <a:rPr lang="sv-SE" noProof="0" dirty="0" smtClean="0"/>
              <a:t>Nivå 4</a:t>
            </a:r>
          </a:p>
          <a:p>
            <a:pPr lvl="4"/>
            <a:r>
              <a:rPr lang="sv-SE" noProof="0" dirty="0" smtClean="0"/>
              <a:t>Nivå 5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8338" y="6437605"/>
            <a:ext cx="21336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2014-03-05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338" y="6294580"/>
            <a:ext cx="5334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6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338" y="6556818"/>
            <a:ext cx="304800" cy="80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61722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000" noProof="0" dirty="0" smtClean="0">
                <a:solidFill>
                  <a:srgbClr val="006F65"/>
                </a:solidFill>
              </a:rPr>
              <a:t>Infogad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s</a:t>
            </a:r>
            <a:r>
              <a:rPr lang="sv-SE" sz="1000" noProof="0" dirty="0" smtClean="0">
                <a:solidFill>
                  <a:srgbClr val="006F65"/>
                </a:solidFill>
              </a:rPr>
              <a:t>idfot,</a:t>
            </a:r>
            <a:r>
              <a:rPr lang="sv-SE" sz="1000" baseline="0" noProof="0" dirty="0" smtClean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000" noProof="0" dirty="0">
              <a:solidFill>
                <a:srgbClr val="006F65"/>
              </a:solidFill>
            </a:endParaRPr>
          </a:p>
        </p:txBody>
      </p:sp>
      <p:pic>
        <p:nvPicPr>
          <p:cNvPr id="9" name="Bildobjekt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06" y="6324599"/>
            <a:ext cx="803294" cy="3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89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74" r:id="rId12"/>
    <p:sldLayoutId id="2147483859" r:id="rId13"/>
    <p:sldLayoutId id="2147483860" r:id="rId14"/>
    <p:sldLayoutId id="2147483861" r:id="rId15"/>
    <p:sldLayoutId id="2147483862" r:id="rId16"/>
    <p:sldLayoutId id="2147483869" r:id="rId17"/>
    <p:sldLayoutId id="2147483863" r:id="rId18"/>
    <p:sldLayoutId id="2147483864" r:id="rId19"/>
    <p:sldLayoutId id="2147483865" r:id="rId20"/>
    <p:sldLayoutId id="2147483866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1861458" y="4149080"/>
            <a:ext cx="5410200" cy="639702"/>
          </a:xfrm>
        </p:spPr>
        <p:txBody>
          <a:bodyPr/>
          <a:lstStyle/>
          <a:p>
            <a:r>
              <a:rPr lang="sv-SE" dirty="0">
                <a:solidFill>
                  <a:srgbClr val="006F65"/>
                </a:solidFill>
              </a:rPr>
              <a:t>Vi stärker Sveriges innovationskraft för hållbar tillväxt och </a:t>
            </a:r>
            <a:r>
              <a:rPr lang="sv-SE" dirty="0" smtClean="0">
                <a:solidFill>
                  <a:srgbClr val="006F65"/>
                </a:solidFill>
              </a:rPr>
              <a:t>samhällsnytta</a:t>
            </a:r>
          </a:p>
          <a:p>
            <a:endParaRPr lang="sv-SE" dirty="0" smtClean="0">
              <a:solidFill>
                <a:srgbClr val="006F65"/>
              </a:solidFill>
            </a:endParaRPr>
          </a:p>
          <a:p>
            <a:r>
              <a:rPr lang="sv-SE" dirty="0" smtClean="0">
                <a:solidFill>
                  <a:srgbClr val="006F65"/>
                </a:solidFill>
              </a:rPr>
              <a:t>Maria Landgren </a:t>
            </a:r>
            <a:endParaRPr lang="sv-SE" dirty="0">
              <a:solidFill>
                <a:srgbClr val="006F65"/>
              </a:solidFill>
            </a:endParaRPr>
          </a:p>
          <a:p>
            <a:endParaRPr lang="sv-SE" dirty="0">
              <a:solidFill>
                <a:srgbClr val="006F65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861458" y="2348880"/>
            <a:ext cx="5410200" cy="285750"/>
          </a:xfrm>
        </p:spPr>
        <p:txBody>
          <a:bodyPr/>
          <a:lstStyle/>
          <a:p>
            <a:pPr lvl="0"/>
            <a:r>
              <a:rPr lang="sv-SE" dirty="0">
                <a:solidFill>
                  <a:srgbClr val="006F65"/>
                </a:solidFill>
              </a:rPr>
              <a:t>Sveriges innovationsmyndighet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91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9108" y="116632"/>
            <a:ext cx="8229154" cy="101068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Arbete 2014 - Utveckla och beskriva en första prototyp av modellen </a:t>
            </a:r>
            <a:endParaRPr lang="sv-SE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89969" l="0" r="89958">
                        <a14:foregroundMark x1="4494" y1="35893" x2="22331" y2="50627"/>
                        <a14:foregroundMark x1="44101" y1="57524" x2="24017" y2="39342"/>
                        <a14:backgroundMark x1="50702" y1="40125" x2="54705" y2="58464"/>
                        <a14:backgroundMark x1="48034" y1="39655" x2="47402" y2="53762"/>
                        <a14:backgroundMark x1="46067" y1="48433" x2="46067" y2="48433"/>
                        <a14:backgroundMark x1="45435" y1="53135" x2="45435" y2="53135"/>
                        <a14:backgroundMark x1="43680" y1="55016" x2="45927" y2="49373"/>
                        <a14:backgroundMark x1="43539" y1="55799" x2="44382" y2="55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37" r="52624" b="36604"/>
          <a:stretch/>
        </p:blipFill>
        <p:spPr bwMode="auto">
          <a:xfrm>
            <a:off x="539552" y="1052736"/>
            <a:ext cx="4112927" cy="10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95536" y="1988840"/>
            <a:ext cx="9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Våren </a:t>
            </a:r>
            <a:r>
              <a:rPr lang="sv-SE" sz="2400" b="1" dirty="0"/>
              <a:t>2014 </a:t>
            </a:r>
            <a:endParaRPr lang="sv-SE" sz="2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/>
              <a:t>	U&amp;H - utveckla samverkansmönster, indikatorerer samt</a:t>
            </a:r>
            <a:r>
              <a:rPr lang="sv-SE" sz="2400" dirty="0"/>
              <a:t> </a:t>
            </a:r>
            <a:r>
              <a:rPr lang="sv-SE" sz="2400" dirty="0" smtClean="0"/>
              <a:t>	självvärdering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/>
              <a:t>	Externa samverkansparter – utveckla 	samverkansmönster &amp; samverkansvärdering  </a:t>
            </a:r>
            <a:endParaRPr lang="sv-SE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	</a:t>
            </a:r>
            <a:r>
              <a:rPr lang="en-US" sz="2400" dirty="0" err="1" smtClean="0">
                <a:latin typeface="Arial" charset="0"/>
                <a:cs typeface="Arial" charset="0"/>
                <a:sym typeface="Arial" charset="0"/>
              </a:rPr>
              <a:t>Utskick</a:t>
            </a: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1a version </a:t>
            </a:r>
            <a:r>
              <a:rPr lang="en-US" sz="2400" dirty="0" err="1">
                <a:latin typeface="Arial" charset="0"/>
                <a:cs typeface="Arial" charset="0"/>
                <a:sym typeface="Arial" charset="0"/>
              </a:rPr>
              <a:t>av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Arial" charset="0"/>
              </a:rPr>
              <a:t>modell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  <a:sym typeface="Arial" charset="0"/>
              </a:rPr>
              <a:t>på</a:t>
            </a: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remiss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b="1" dirty="0" smtClean="0"/>
              <a:t>Hösten 2014</a:t>
            </a:r>
            <a:endParaRPr lang="sv-SE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	</a:t>
            </a:r>
            <a:r>
              <a:rPr lang="sv-SE" sz="2400" dirty="0" smtClean="0"/>
              <a:t>Ta in </a:t>
            </a:r>
            <a:r>
              <a:rPr lang="sv-SE" sz="2400" dirty="0"/>
              <a:t>”remissvar</a:t>
            </a:r>
            <a:r>
              <a:rPr lang="sv-SE" sz="2400" dirty="0" smtClean="0"/>
              <a:t>” </a:t>
            </a:r>
            <a:endParaRPr lang="sv-S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 smtClean="0"/>
              <a:t> 	U&amp;H</a:t>
            </a:r>
            <a:r>
              <a:rPr lang="sv-SE" sz="2400" dirty="0"/>
              <a:t> </a:t>
            </a:r>
            <a:r>
              <a:rPr lang="sv-SE" sz="2400" dirty="0" smtClean="0"/>
              <a:t>samt externa samverkansparter ger synpunkter </a:t>
            </a:r>
            <a:r>
              <a:rPr lang="sv-SE" sz="2400" dirty="0"/>
              <a:t>på </a:t>
            </a:r>
            <a:r>
              <a:rPr lang="sv-SE" sz="2400" dirty="0" smtClean="0"/>
              <a:t>	utvecklad modell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600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9289032" cy="864096"/>
          </a:xfrm>
        </p:spPr>
        <p:txBody>
          <a:bodyPr anchor="t">
            <a:normAutofit fontScale="90000"/>
          </a:bodyPr>
          <a:lstStyle/>
          <a:p>
            <a:r>
              <a:rPr lang="sv-SE" sz="3600" dirty="0" err="1" smtClean="0"/>
              <a:t>UoH</a:t>
            </a:r>
            <a:r>
              <a:rPr lang="sv-SE" sz="3600" dirty="0" smtClean="0"/>
              <a:t> strategisk samverkan - utlysning</a:t>
            </a:r>
            <a:endParaRPr lang="sv-SE" sz="3600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83568" y="1772816"/>
            <a:ext cx="7992888" cy="4248472"/>
          </a:xfrm>
        </p:spPr>
        <p:txBody>
          <a:bodyPr>
            <a:normAutofit/>
          </a:bodyPr>
          <a:lstStyle/>
          <a:p>
            <a:r>
              <a:rPr lang="sv-SE" b="1" dirty="0" smtClean="0"/>
              <a:t>Steg-1; Förstudie</a:t>
            </a:r>
          </a:p>
          <a:p>
            <a:pPr lvl="1"/>
            <a:r>
              <a:rPr lang="sv-SE" dirty="0" smtClean="0"/>
              <a:t>Kollegial </a:t>
            </a:r>
            <a:r>
              <a:rPr lang="sv-SE" dirty="0" err="1" smtClean="0"/>
              <a:t>peer-review</a:t>
            </a:r>
            <a:r>
              <a:rPr lang="sv-SE" dirty="0" smtClean="0"/>
              <a:t> (juni 2013)</a:t>
            </a:r>
          </a:p>
          <a:p>
            <a:pPr marL="0" indent="0">
              <a:buNone/>
            </a:pPr>
            <a:endParaRPr lang="sv-SE" sz="1300" b="1" dirty="0" smtClean="0"/>
          </a:p>
          <a:p>
            <a:r>
              <a:rPr lang="sv-SE" b="1" dirty="0" smtClean="0"/>
              <a:t>Steg-2; Fullständig ansökan</a:t>
            </a:r>
          </a:p>
          <a:p>
            <a:pPr lvl="1"/>
            <a:r>
              <a:rPr lang="sv-SE" dirty="0" smtClean="0"/>
              <a:t>18 beviljade projekt med 82,5 Mkr (december 2013)</a:t>
            </a:r>
          </a:p>
          <a:p>
            <a:pPr lvl="1"/>
            <a:r>
              <a:rPr lang="sv-SE" dirty="0" smtClean="0"/>
              <a:t>Hearing inför etapp-2, 14-27 maj 2014</a:t>
            </a:r>
          </a:p>
          <a:p>
            <a:pPr lvl="1"/>
            <a:r>
              <a:rPr lang="sv-SE" dirty="0" smtClean="0"/>
              <a:t>Tilläggsbeslut etapp-2, augusti 2014</a:t>
            </a:r>
          </a:p>
          <a:p>
            <a:pPr marL="0" indent="0">
              <a:buNone/>
            </a:pPr>
            <a:endParaRPr lang="sv-SE" sz="1300" dirty="0"/>
          </a:p>
          <a:p>
            <a:r>
              <a:rPr lang="sv-SE" b="1" dirty="0" smtClean="0"/>
              <a:t>Ny utlysning Q3 2014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1078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154" cy="822042"/>
          </a:xfrm>
        </p:spPr>
        <p:txBody>
          <a:bodyPr/>
          <a:lstStyle/>
          <a:p>
            <a:r>
              <a:rPr lang="sv-SE" dirty="0" smtClean="0"/>
              <a:t>Sammanfattning - ansökningar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040560"/>
          </a:xfrm>
        </p:spPr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sv-SE" dirty="0" smtClean="0"/>
              <a:t>8 </a:t>
            </a:r>
            <a:r>
              <a:rPr lang="sv-SE" dirty="0"/>
              <a:t>av </a:t>
            </a:r>
            <a:r>
              <a:rPr lang="sv-SE" dirty="0" smtClean="0"/>
              <a:t>18 </a:t>
            </a:r>
            <a:r>
              <a:rPr lang="sv-SE" dirty="0"/>
              <a:t>involverade 2 eller flera lärosäten och några hade internationella referenssammarbeten</a:t>
            </a:r>
            <a:r>
              <a:rPr lang="sv-SE" dirty="0" smtClean="0"/>
              <a:t>.</a:t>
            </a:r>
          </a:p>
          <a:p>
            <a:pPr lvl="0">
              <a:spcBef>
                <a:spcPts val="1200"/>
              </a:spcBef>
            </a:pPr>
            <a:r>
              <a:rPr lang="sv-SE" dirty="0" smtClean="0"/>
              <a:t>Flera </a:t>
            </a:r>
            <a:r>
              <a:rPr lang="sv-SE" dirty="0"/>
              <a:t>koordineras från lärosätenas </a:t>
            </a:r>
            <a:r>
              <a:rPr lang="sv-SE" dirty="0" smtClean="0"/>
              <a:t>innovationskontor</a:t>
            </a:r>
            <a:endParaRPr lang="sv-SE" dirty="0"/>
          </a:p>
          <a:p>
            <a:pPr lvl="0">
              <a:spcBef>
                <a:spcPts val="1200"/>
              </a:spcBef>
            </a:pPr>
            <a:r>
              <a:rPr lang="sv-SE" dirty="0" smtClean="0"/>
              <a:t>Flera ansökningar behandlade:</a:t>
            </a:r>
          </a:p>
          <a:p>
            <a:pPr lvl="1"/>
            <a:r>
              <a:rPr lang="sv-SE" dirty="0" smtClean="0"/>
              <a:t>att </a:t>
            </a:r>
            <a:r>
              <a:rPr lang="sv-SE" dirty="0"/>
              <a:t>involvera studenterna som en resurs för </a:t>
            </a:r>
            <a:r>
              <a:rPr lang="sv-SE" dirty="0" smtClean="0"/>
              <a:t>samverkan.</a:t>
            </a:r>
            <a:endParaRPr lang="sv-SE" dirty="0"/>
          </a:p>
          <a:p>
            <a:pPr lvl="1"/>
            <a:r>
              <a:rPr lang="sv-SE" dirty="0" smtClean="0"/>
              <a:t>att </a:t>
            </a:r>
            <a:r>
              <a:rPr lang="sv-SE" dirty="0"/>
              <a:t>definiera olika typer av samverkansmodeller genom att jämföra pågående initiativ, även internationella jämförelser </a:t>
            </a:r>
            <a:r>
              <a:rPr lang="sv-SE" dirty="0" smtClean="0"/>
              <a:t>presenterades</a:t>
            </a:r>
          </a:p>
          <a:p>
            <a:pPr lvl="1"/>
            <a:r>
              <a:rPr lang="sv-SE" dirty="0"/>
              <a:t>att skala upp befintliga aktiviteter med målet att utveckla bättre samverkanverktyg </a:t>
            </a:r>
            <a:endParaRPr lang="sv-SE" dirty="0" smtClean="0"/>
          </a:p>
          <a:p>
            <a:pPr lvl="1"/>
            <a:r>
              <a:rPr lang="sv-SE" dirty="0"/>
              <a:t>a</a:t>
            </a:r>
            <a:r>
              <a:rPr lang="sv-SE" dirty="0" smtClean="0"/>
              <a:t>tt genomföra </a:t>
            </a:r>
            <a:r>
              <a:rPr lang="sv-SE" dirty="0"/>
              <a:t>kartläggningar och analyser med syftet att karaktärisera lärosätets olika typer av </a:t>
            </a:r>
            <a:r>
              <a:rPr lang="sv-SE" dirty="0" smtClean="0"/>
              <a:t>samverkan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2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b="1" dirty="0"/>
              <a:t>Malmö Högskola </a:t>
            </a:r>
            <a:r>
              <a:rPr lang="sv-SE" sz="2000" dirty="0"/>
              <a:t>i samarbete med Linköping och Umeå Universitet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sv-SE" dirty="0"/>
              <a:t>Utveckling av samverkan i utbildningsprogram och på meritportföljer </a:t>
            </a:r>
            <a:endParaRPr lang="sv-SE" dirty="0" smtClean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sv-SE" dirty="0"/>
              <a:t>I</a:t>
            </a:r>
            <a:r>
              <a:rPr lang="sv-SE" dirty="0" smtClean="0"/>
              <a:t>ncitament </a:t>
            </a:r>
            <a:r>
              <a:rPr lang="sv-SE" dirty="0"/>
              <a:t>för lärare/forskare för att förbättra kunskapsutväxlings- och samverkansaktiviteter i utbildningsprogram.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/>
              <a:t>Linnéuniversitet </a:t>
            </a:r>
            <a:r>
              <a:rPr lang="sv-SE" dirty="0"/>
              <a:t>i samverkan med Mittuniversitetet, Universitetet i Karlstad samt Universitet i Örebro</a:t>
            </a:r>
          </a:p>
          <a:p>
            <a:pPr lvl="1"/>
            <a:r>
              <a:rPr lang="sv-SE" dirty="0"/>
              <a:t>Utveckla modeller för hur studenter i större utsträckning kan bli en brygga till omgivande aktörer.</a:t>
            </a:r>
          </a:p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4"/>
          </p:nvPr>
        </p:nvSpPr>
        <p:spPr>
          <a:xfrm>
            <a:off x="4427984" y="3501008"/>
            <a:ext cx="4206240" cy="2168895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Luleå Tekniska Universitet</a:t>
            </a:r>
          </a:p>
          <a:p>
            <a:r>
              <a:rPr lang="sv-SE" sz="1800" dirty="0"/>
              <a:t>Förbättra samverkanskulturen konkret genom att utveckla en campusmiljö och en virtuell miljö som ska vara gränsöverskridande och involvera såväl olika områden som </a:t>
            </a:r>
            <a:r>
              <a:rPr lang="sv-SE" sz="1800" dirty="0" smtClean="0"/>
              <a:t>aktörer</a:t>
            </a:r>
            <a:endParaRPr lang="sv-SE" sz="1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1206416" cy="144015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46" y="404664"/>
            <a:ext cx="2679662" cy="5695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60006"/>
            <a:ext cx="1944216" cy="9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Vi som arbetar med detta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1216" y="1398165"/>
            <a:ext cx="699512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Modellprojekt – att mäta samverkan, prestation och kvalitetet</a:t>
            </a:r>
          </a:p>
          <a:p>
            <a:pPr marL="0" indent="0">
              <a:buNone/>
            </a:pPr>
            <a:r>
              <a:rPr lang="sv-SE" dirty="0" smtClean="0"/>
              <a:t>Maria Landgren huvudansvar</a:t>
            </a:r>
          </a:p>
          <a:p>
            <a:pPr marL="0" indent="0">
              <a:buNone/>
            </a:pPr>
            <a:endParaRPr lang="sv-SE" sz="2400" b="1" dirty="0" smtClean="0"/>
          </a:p>
          <a:p>
            <a:pPr marL="0" indent="0">
              <a:buNone/>
            </a:pPr>
            <a:r>
              <a:rPr lang="sv-SE" b="1" dirty="0" smtClean="0"/>
              <a:t>Program U&amp;H strategisk samverkan</a:t>
            </a:r>
          </a:p>
          <a:p>
            <a:pPr marL="0" indent="0">
              <a:buNone/>
            </a:pPr>
            <a:r>
              <a:rPr lang="sv-SE" dirty="0" smtClean="0"/>
              <a:t>Mårten Jansson huvudansvar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Ursula Hass, Rolf Nilsson, Mårten Berg, Christian Hansen,</a:t>
            </a:r>
            <a:r>
              <a:rPr lang="sv-SE" b="1" dirty="0" smtClean="0"/>
              <a:t> </a:t>
            </a:r>
            <a:r>
              <a:rPr lang="sv-SE" dirty="0" smtClean="0"/>
              <a:t>Peter Eriksson, Jakob Hellman, Göran Marklund, Sylvia Schwaag Serger, Eugenia Perez Vico</a:t>
            </a:r>
          </a:p>
        </p:txBody>
      </p:sp>
    </p:spTree>
    <p:extLst>
      <p:ext uri="{BB962C8B-B14F-4D97-AF65-F5344CB8AC3E}">
        <p14:creationId xmlns:p14="http://schemas.microsoft.com/office/powerpoint/2010/main" val="2639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2B609-05EF-492F-BF75-E5AAE21AC71B}" type="slidenum">
              <a:rPr lang="en-US"/>
              <a:pPr/>
              <a:t>2</a:t>
            </a:fld>
            <a:endParaRPr lang="en-US"/>
          </a:p>
        </p:txBody>
      </p:sp>
      <p:sp>
        <p:nvSpPr>
          <p:cNvPr id="7169" name="Rectangle 1"/>
          <p:cNvSpPr>
            <a:spLocks/>
          </p:cNvSpPr>
          <p:nvPr/>
        </p:nvSpPr>
        <p:spPr bwMode="auto">
          <a:xfrm>
            <a:off x="0" y="7010400"/>
            <a:ext cx="6184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Infogad sidfot, datum och sidnummer syns bara i utskrift (infoga genom fliken Infoga -&gt; Sidhuvud/sidfot)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323013"/>
            <a:ext cx="803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331788"/>
            <a:ext cx="8208963" cy="1223962"/>
          </a:xfrm>
          <a:ln/>
        </p:spPr>
        <p:txBody>
          <a:bodyPr/>
          <a:lstStyle/>
          <a:p>
            <a:r>
              <a:rPr lang="en-US"/>
              <a:t>Tydliga uppdrag - FoI-propositionen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6725" y="1844675"/>
            <a:ext cx="4895850" cy="4608513"/>
          </a:xfrm>
          <a:ln/>
        </p:spPr>
        <p:txBody>
          <a:bodyPr/>
          <a:lstStyle/>
          <a:p>
            <a:pPr lvl="1">
              <a:lnSpc>
                <a:spcPct val="81000"/>
              </a:lnSpc>
              <a:spcBef>
                <a:spcPct val="0"/>
              </a:spcBef>
            </a:pPr>
            <a:r>
              <a:rPr lang="en-US" dirty="0" err="1"/>
              <a:t>Utforma</a:t>
            </a:r>
            <a:r>
              <a:rPr lang="en-US" dirty="0"/>
              <a:t> </a:t>
            </a:r>
            <a:r>
              <a:rPr lang="en-US" dirty="0" err="1"/>
              <a:t>metoder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kriterier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bedömning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prestation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samverkan</a:t>
            </a:r>
            <a:r>
              <a:rPr lang="en-US" dirty="0"/>
              <a:t>                   </a:t>
            </a:r>
            <a:r>
              <a:rPr lang="en-US" i="1" dirty="0"/>
              <a:t>VINNOVA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samråd</a:t>
            </a:r>
            <a:r>
              <a:rPr lang="en-US" i="1" dirty="0"/>
              <a:t> VR, Forte </a:t>
            </a:r>
            <a:r>
              <a:rPr lang="en-US" i="1" dirty="0" err="1"/>
              <a:t>och</a:t>
            </a:r>
            <a:r>
              <a:rPr lang="en-US" i="1" dirty="0"/>
              <a:t> </a:t>
            </a:r>
            <a:r>
              <a:rPr lang="en-US" i="1" dirty="0" err="1"/>
              <a:t>Formas</a:t>
            </a:r>
            <a:endParaRPr lang="en-US" i="1" dirty="0"/>
          </a:p>
          <a:p>
            <a:pPr lvl="1">
              <a:lnSpc>
                <a:spcPct val="81000"/>
              </a:lnSpc>
            </a:pPr>
            <a:r>
              <a:rPr lang="en-US" dirty="0"/>
              <a:t>En </a:t>
            </a:r>
            <a:r>
              <a:rPr lang="en-US" dirty="0" err="1"/>
              <a:t>modell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resursfördelning</a:t>
            </a:r>
            <a:r>
              <a:rPr lang="en-US" dirty="0"/>
              <a:t> – </a:t>
            </a:r>
            <a:r>
              <a:rPr lang="en-US" dirty="0" err="1"/>
              <a:t>forskningen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relevans</a:t>
            </a:r>
            <a:r>
              <a:rPr lang="en-US" dirty="0"/>
              <a:t>                                  </a:t>
            </a:r>
            <a:r>
              <a:rPr lang="en-US" i="1" dirty="0"/>
              <a:t>VR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samråd</a:t>
            </a:r>
            <a:r>
              <a:rPr lang="en-US" i="1" dirty="0"/>
              <a:t> med Forte, </a:t>
            </a:r>
            <a:r>
              <a:rPr lang="en-US" i="1" dirty="0" err="1"/>
              <a:t>Formas</a:t>
            </a:r>
            <a:r>
              <a:rPr lang="en-US" i="1" dirty="0"/>
              <a:t> </a:t>
            </a:r>
            <a:r>
              <a:rPr lang="en-US" i="1" dirty="0" err="1"/>
              <a:t>och</a:t>
            </a:r>
            <a:r>
              <a:rPr lang="en-US" i="1" dirty="0"/>
              <a:t> VINNOVA </a:t>
            </a:r>
          </a:p>
          <a:p>
            <a:pPr lvl="1">
              <a:lnSpc>
                <a:spcPct val="81000"/>
              </a:lnSpc>
            </a:pPr>
            <a:r>
              <a:rPr lang="en-US" dirty="0" err="1"/>
              <a:t>Stödja</a:t>
            </a:r>
            <a:r>
              <a:rPr lang="en-US" dirty="0"/>
              <a:t> U&amp;Hs </a:t>
            </a:r>
            <a:r>
              <a:rPr lang="en-US" dirty="0" err="1"/>
              <a:t>strategiska</a:t>
            </a:r>
            <a:r>
              <a:rPr lang="en-US" dirty="0"/>
              <a:t> </a:t>
            </a:r>
            <a:r>
              <a:rPr lang="en-US" dirty="0" err="1"/>
              <a:t>arbete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samverkan</a:t>
            </a:r>
            <a:r>
              <a:rPr lang="en-US" dirty="0"/>
              <a:t> med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omgivande</a:t>
            </a:r>
            <a:r>
              <a:rPr lang="en-US" dirty="0"/>
              <a:t> </a:t>
            </a:r>
            <a:r>
              <a:rPr lang="en-US" dirty="0" err="1"/>
              <a:t>samhälle</a:t>
            </a:r>
            <a:r>
              <a:rPr lang="en-US" dirty="0"/>
              <a:t>     </a:t>
            </a:r>
            <a:r>
              <a:rPr lang="en-US" i="1" dirty="0"/>
              <a:t>VINNOVA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samråd</a:t>
            </a:r>
            <a:r>
              <a:rPr lang="en-US" i="1" dirty="0"/>
              <a:t> med VR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68" y="2132012"/>
            <a:ext cx="2709172" cy="40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62477" y="332656"/>
            <a:ext cx="7715304" cy="1224000"/>
          </a:xfrm>
        </p:spPr>
        <p:txBody>
          <a:bodyPr/>
          <a:lstStyle/>
          <a:p>
            <a:r>
              <a:rPr lang="en-US" sz="4000" dirty="0" err="1" smtClean="0"/>
              <a:t>Utveckling</a:t>
            </a:r>
            <a:r>
              <a:rPr lang="en-US" sz="4000" dirty="0" smtClean="0"/>
              <a:t> </a:t>
            </a:r>
            <a:r>
              <a:rPr lang="en-US" sz="4000" dirty="0" err="1" smtClean="0"/>
              <a:t>av</a:t>
            </a:r>
            <a:r>
              <a:rPr lang="en-US" sz="4000" dirty="0" smtClean="0"/>
              <a:t> </a:t>
            </a:r>
            <a:r>
              <a:rPr lang="en-US" sz="4000" dirty="0" err="1" smtClean="0"/>
              <a:t>samverkan</a:t>
            </a:r>
            <a:endParaRPr lang="en-US" sz="4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Bild </a:t>
            </a:r>
            <a:fld id="{C9F0907F-1754-42CD-9098-7B237B6AC03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259632" y="3140968"/>
            <a:ext cx="1224136" cy="1728192"/>
          </a:xfrm>
          <a:prstGeom prst="rect">
            <a:avLst/>
          </a:prstGeom>
          <a:solidFill>
            <a:srgbClr val="006F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30"/>
            </a:pPr>
            <a:r>
              <a:rPr lang="en-US" dirty="0" smtClean="0"/>
              <a:t>MSEK</a:t>
            </a:r>
          </a:p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7" name="Rektangel 6"/>
          <p:cNvSpPr/>
          <p:nvPr/>
        </p:nvSpPr>
        <p:spPr>
          <a:xfrm>
            <a:off x="2915816" y="2564904"/>
            <a:ext cx="1296144" cy="2304256"/>
          </a:xfrm>
          <a:prstGeom prst="rect">
            <a:avLst/>
          </a:prstGeom>
          <a:solidFill>
            <a:srgbClr val="006F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MSEK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860032" y="2276872"/>
            <a:ext cx="1152128" cy="2592288"/>
          </a:xfrm>
          <a:prstGeom prst="rect">
            <a:avLst/>
          </a:prstGeom>
          <a:solidFill>
            <a:srgbClr val="006F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MSEK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6516216" y="2276872"/>
            <a:ext cx="1152128" cy="2592288"/>
          </a:xfrm>
          <a:prstGeom prst="rect">
            <a:avLst/>
          </a:prstGeom>
          <a:solidFill>
            <a:srgbClr val="006F65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MSEK</a:t>
            </a:r>
          </a:p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0" name="Ellips 9"/>
          <p:cNvSpPr/>
          <p:nvPr/>
        </p:nvSpPr>
        <p:spPr>
          <a:xfrm>
            <a:off x="4355976" y="1988840"/>
            <a:ext cx="4032448" cy="316835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 13"/>
          <p:cNvSpPr/>
          <p:nvPr/>
        </p:nvSpPr>
        <p:spPr>
          <a:xfrm>
            <a:off x="467544" y="2141240"/>
            <a:ext cx="4248472" cy="316835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ruta 14"/>
          <p:cNvSpPr txBox="1"/>
          <p:nvPr/>
        </p:nvSpPr>
        <p:spPr>
          <a:xfrm>
            <a:off x="679429" y="5589240"/>
            <a:ext cx="403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Fokus</a:t>
            </a:r>
            <a:r>
              <a:rPr lang="en-US" b="1" dirty="0" smtClean="0"/>
              <a:t>:</a:t>
            </a:r>
            <a:r>
              <a:rPr lang="en-US" dirty="0" smtClean="0"/>
              <a:t> I bred dialog med UoH ta </a:t>
            </a:r>
            <a:r>
              <a:rPr lang="en-US" dirty="0" err="1" smtClean="0"/>
              <a:t>fram</a:t>
            </a:r>
            <a:r>
              <a:rPr lang="en-US" dirty="0" smtClean="0"/>
              <a:t> </a:t>
            </a:r>
            <a:r>
              <a:rPr lang="en-US" dirty="0" err="1" smtClean="0"/>
              <a:t>goda</a:t>
            </a:r>
            <a:r>
              <a:rPr lang="en-US" dirty="0" smtClean="0"/>
              <a:t> </a:t>
            </a:r>
            <a:r>
              <a:rPr lang="en-US" dirty="0" err="1" smtClean="0"/>
              <a:t>exempel</a:t>
            </a:r>
            <a:r>
              <a:rPr lang="en-US" dirty="0" smtClean="0"/>
              <a:t> och </a:t>
            </a:r>
            <a:r>
              <a:rPr lang="en-US" dirty="0" err="1" smtClean="0"/>
              <a:t>förslag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en </a:t>
            </a:r>
            <a:r>
              <a:rPr lang="en-US" dirty="0" err="1" smtClean="0"/>
              <a:t>modell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>
            <a:off x="4860032" y="5589240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Fokus</a:t>
            </a:r>
            <a:r>
              <a:rPr lang="en-US" b="1" dirty="0" smtClean="0"/>
              <a:t>: </a:t>
            </a:r>
            <a:r>
              <a:rPr lang="en-US" dirty="0" err="1" smtClean="0"/>
              <a:t>Testa</a:t>
            </a:r>
            <a:r>
              <a:rPr lang="en-US" dirty="0" smtClean="0"/>
              <a:t> och </a:t>
            </a:r>
            <a:r>
              <a:rPr lang="en-US" dirty="0" err="1" smtClean="0"/>
              <a:t>utveckla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764704"/>
            <a:ext cx="7962108" cy="72008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Underlag till </a:t>
            </a:r>
            <a:r>
              <a:rPr lang="sv-SE" dirty="0" err="1" smtClean="0"/>
              <a:t>VINNOVAs</a:t>
            </a:r>
            <a:r>
              <a:rPr lang="sv-SE" dirty="0" smtClean="0"/>
              <a:t> modellförslag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15304" cy="5184576"/>
          </a:xfrm>
        </p:spPr>
        <p:txBody>
          <a:bodyPr>
            <a:normAutofit/>
          </a:bodyPr>
          <a:lstStyle/>
          <a:p>
            <a:r>
              <a:rPr lang="sv-SE" dirty="0" smtClean="0"/>
              <a:t>U&amp;H – stora arbetsgruppen</a:t>
            </a:r>
          </a:p>
          <a:p>
            <a:pPr lvl="1"/>
            <a:r>
              <a:rPr lang="sv-SE" dirty="0" smtClean="0"/>
              <a:t>Återkoppling </a:t>
            </a:r>
            <a:r>
              <a:rPr lang="sv-SE" dirty="0"/>
              <a:t>från 7  workshops U&amp;H - drygt 100 personer från 20 lärosäten </a:t>
            </a:r>
            <a:endParaRPr lang="sv-SE" dirty="0" smtClean="0"/>
          </a:p>
          <a:p>
            <a:pPr lvl="0"/>
            <a:r>
              <a:rPr lang="sv-SE" dirty="0" smtClean="0"/>
              <a:t>Dialog med externa samverkansparter</a:t>
            </a:r>
          </a:p>
          <a:p>
            <a:pPr lvl="0"/>
            <a:r>
              <a:rPr lang="sv-SE" dirty="0" smtClean="0"/>
              <a:t>Internationell ”best </a:t>
            </a:r>
            <a:r>
              <a:rPr lang="sv-SE" dirty="0" err="1" smtClean="0"/>
              <a:t>practice</a:t>
            </a:r>
            <a:r>
              <a:rPr lang="sv-SE" dirty="0" smtClean="0"/>
              <a:t>”</a:t>
            </a:r>
          </a:p>
          <a:p>
            <a:pPr lvl="0"/>
            <a:r>
              <a:rPr lang="sv-SE" dirty="0" smtClean="0"/>
              <a:t>Forskningspolitisk litteratur, utredningar, policy-studier   </a:t>
            </a:r>
          </a:p>
          <a:p>
            <a:pPr lvl="0"/>
            <a:r>
              <a:rPr lang="sv-SE" dirty="0" smtClean="0"/>
              <a:t>Fungera i en helhet  -  VRs uppdrag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Bild </a:t>
            </a:r>
            <a:fld id="{C9F0907F-1754-42CD-9098-7B237B6AC03A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41141" y="1537425"/>
            <a:ext cx="2168937" cy="341632"/>
          </a:xfrm>
        </p:spPr>
        <p:txBody>
          <a:bodyPr/>
          <a:lstStyle/>
          <a:p>
            <a:r>
              <a:rPr lang="en-US" dirty="0" err="1" smtClean="0"/>
              <a:t>Målinriktad</a:t>
            </a:r>
            <a:r>
              <a:rPr lang="en-US" dirty="0" smtClean="0"/>
              <a:t> </a:t>
            </a:r>
            <a:r>
              <a:rPr lang="en-US" dirty="0" err="1" smtClean="0"/>
              <a:t>modell</a:t>
            </a:r>
            <a:endParaRPr lang="en-US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9"/>
          </p:nvPr>
        </p:nvSpPr>
        <p:spPr>
          <a:xfrm>
            <a:off x="3378200" y="1144110"/>
            <a:ext cx="2168937" cy="1089529"/>
          </a:xfrm>
        </p:spPr>
        <p:txBody>
          <a:bodyPr/>
          <a:lstStyle/>
          <a:p>
            <a:r>
              <a:rPr lang="en-US" dirty="0" err="1"/>
              <a:t>Samverkan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ha </a:t>
            </a:r>
            <a:r>
              <a:rPr lang="en-US" dirty="0" err="1"/>
              <a:t>flera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bidra</a:t>
            </a:r>
            <a:r>
              <a:rPr lang="en-US" dirty="0"/>
              <a:t> till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 smtClean="0"/>
              <a:t>effekter</a:t>
            </a:r>
            <a:endParaRPr lang="en-US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0"/>
          </p:nvPr>
        </p:nvSpPr>
        <p:spPr>
          <a:xfrm>
            <a:off x="6213063" y="1436642"/>
            <a:ext cx="2247369" cy="590931"/>
          </a:xfrm>
        </p:spPr>
        <p:txBody>
          <a:bodyPr/>
          <a:lstStyle/>
          <a:p>
            <a:r>
              <a:rPr lang="en-US" dirty="0" err="1" smtClean="0"/>
              <a:t>Samverkan</a:t>
            </a:r>
            <a:r>
              <a:rPr lang="en-US" dirty="0" smtClean="0"/>
              <a:t> I U&amp;Hs </a:t>
            </a:r>
            <a:r>
              <a:rPr lang="en-US" dirty="0" err="1" smtClean="0"/>
              <a:t>kärnprocesser</a:t>
            </a:r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21"/>
          </p:nvPr>
        </p:nvSpPr>
        <p:spPr>
          <a:xfrm>
            <a:off x="575238" y="3821461"/>
            <a:ext cx="2412586" cy="840230"/>
          </a:xfrm>
        </p:spPr>
        <p:txBody>
          <a:bodyPr/>
          <a:lstStyle/>
          <a:p>
            <a:r>
              <a:rPr lang="en-US" dirty="0" err="1"/>
              <a:t>Inkluderar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ledningsnivå</a:t>
            </a:r>
            <a:r>
              <a:rPr lang="en-US" dirty="0"/>
              <a:t> </a:t>
            </a:r>
            <a:r>
              <a:rPr lang="en-US" dirty="0" err="1"/>
              <a:t>arbetar</a:t>
            </a:r>
            <a:r>
              <a:rPr lang="en-US" dirty="0"/>
              <a:t> med </a:t>
            </a:r>
            <a:r>
              <a:rPr lang="en-US" dirty="0" err="1"/>
              <a:t>samverkan</a:t>
            </a:r>
            <a:endParaRPr lang="en-US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2"/>
          </p:nvPr>
        </p:nvSpPr>
        <p:spPr>
          <a:xfrm>
            <a:off x="3275856" y="3703123"/>
            <a:ext cx="2304256" cy="1089529"/>
          </a:xfrm>
        </p:spPr>
        <p:txBody>
          <a:bodyPr/>
          <a:lstStyle/>
          <a:p>
            <a:r>
              <a:rPr lang="en-US" dirty="0" err="1"/>
              <a:t>Värde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samverkan</a:t>
            </a:r>
            <a:r>
              <a:rPr lang="en-US" dirty="0"/>
              <a:t> </a:t>
            </a:r>
            <a:r>
              <a:rPr lang="en-US" dirty="0" err="1"/>
              <a:t>identifieras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framgångsrika</a:t>
            </a:r>
            <a:r>
              <a:rPr lang="en-US" dirty="0"/>
              <a:t> </a:t>
            </a:r>
            <a:r>
              <a:rPr lang="en-US" dirty="0" err="1" smtClean="0"/>
              <a:t>samverkansmönster</a:t>
            </a:r>
            <a:endParaRPr lang="en-US" dirty="0" smtClean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23"/>
          </p:nvPr>
        </p:nvSpPr>
        <p:spPr>
          <a:xfrm>
            <a:off x="6115410" y="3696810"/>
            <a:ext cx="2168937" cy="1089529"/>
          </a:xfrm>
        </p:spPr>
        <p:txBody>
          <a:bodyPr/>
          <a:lstStyle/>
          <a:p>
            <a:r>
              <a:rPr lang="en-US" dirty="0" err="1"/>
              <a:t>Ska</a:t>
            </a:r>
            <a:r>
              <a:rPr lang="en-US" dirty="0"/>
              <a:t>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användas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U&amp;Hs </a:t>
            </a:r>
            <a:r>
              <a:rPr lang="en-US" dirty="0" err="1" smtClean="0"/>
              <a:t>verksamhets-utveckling</a:t>
            </a:r>
            <a:endParaRPr lang="en-US" dirty="0"/>
          </a:p>
        </p:txBody>
      </p:sp>
      <p:sp>
        <p:nvSpPr>
          <p:cNvPr id="2" name="textruta 1"/>
          <p:cNvSpPr txBox="1"/>
          <p:nvPr/>
        </p:nvSpPr>
        <p:spPr>
          <a:xfrm>
            <a:off x="683568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noProof="0" dirty="0" smtClean="0">
                <a:solidFill>
                  <a:schemeClr val="tx1"/>
                </a:solidFill>
              </a:rPr>
              <a:t>Principer för modell</a:t>
            </a:r>
          </a:p>
        </p:txBody>
      </p:sp>
    </p:spTree>
    <p:extLst>
      <p:ext uri="{BB962C8B-B14F-4D97-AF65-F5344CB8AC3E}">
        <p14:creationId xmlns:p14="http://schemas.microsoft.com/office/powerpoint/2010/main" val="2332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06C2-0311-4CF8-BD53-B030AE3965BA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Rectangle 1"/>
          <p:cNvSpPr>
            <a:spLocks/>
          </p:cNvSpPr>
          <p:nvPr/>
        </p:nvSpPr>
        <p:spPr bwMode="auto">
          <a:xfrm>
            <a:off x="0" y="7010400"/>
            <a:ext cx="6184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Infogad sidfot, datum och sidnummer syns bara i utskrift (infoga genom fliken Infoga -&gt; Sidhuvud/sidfot)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323013"/>
            <a:ext cx="803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12788" y="260350"/>
            <a:ext cx="7716837" cy="792163"/>
          </a:xfrm>
          <a:ln/>
        </p:spPr>
        <p:txBody>
          <a:bodyPr/>
          <a:lstStyle/>
          <a:p>
            <a:r>
              <a:rPr lang="en-US" sz="2800"/>
              <a:t>Identifiering av samverkansmönster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714375" y="1411288"/>
          <a:ext cx="7715250" cy="4605339"/>
        </p:xfrm>
        <a:graphic>
          <a:graphicData uri="http://schemas.openxmlformats.org/drawingml/2006/table">
            <a:tbl>
              <a:tblPr/>
              <a:tblGrid>
                <a:gridCol w="1543050"/>
                <a:gridCol w="1600200"/>
                <a:gridCol w="1485900"/>
                <a:gridCol w="1543050"/>
                <a:gridCol w="15430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6F4E8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utbildning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forskning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tillgängliggörande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strategier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Näringsliv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Offentlig verk-samhet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Civilsamhället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BFFFD-E868-49A8-A496-9795313176C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>
            <a:spLocks/>
          </p:cNvSpPr>
          <p:nvPr/>
        </p:nvSpPr>
        <p:spPr bwMode="auto">
          <a:xfrm>
            <a:off x="0" y="7010400"/>
            <a:ext cx="6184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Arial" charset="0"/>
              </a:rPr>
              <a:t>Infogad sidfot, datum och sidnummer syns bara i utskrift (infoga genom fliken Infoga -&gt; Sidhuvud/sidfot)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323013"/>
            <a:ext cx="803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12788" y="260350"/>
            <a:ext cx="7716837" cy="792163"/>
          </a:xfrm>
          <a:ln/>
        </p:spPr>
        <p:txBody>
          <a:bodyPr/>
          <a:lstStyle/>
          <a:p>
            <a:r>
              <a:rPr lang="en-US"/>
              <a:t>Samverkansmönster - exempel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714375" y="1411288"/>
          <a:ext cx="7715250" cy="4605339"/>
        </p:xfrm>
        <a:graphic>
          <a:graphicData uri="http://schemas.openxmlformats.org/drawingml/2006/table">
            <a:tbl>
              <a:tblPr/>
              <a:tblGrid>
                <a:gridCol w="1543050"/>
                <a:gridCol w="1600200"/>
                <a:gridCol w="1485900"/>
                <a:gridCol w="1543050"/>
                <a:gridCol w="15430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F4E8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utbildning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forskning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tillgängliggörande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Processer för strategier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Näringsliv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Offentlig verk-samhet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6F4E8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Civilsamhället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96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F65"/>
                        </a:buClr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0CE"/>
                    </a:solidFill>
                  </a:tcPr>
                </a:tc>
              </a:tr>
            </a:tbl>
          </a:graphicData>
        </a:graphic>
      </p:graphicFrame>
      <p:grpSp>
        <p:nvGrpSpPr>
          <p:cNvPr id="14412" name="Group 76"/>
          <p:cNvGrpSpPr>
            <a:grpSpLocks/>
          </p:cNvGrpSpPr>
          <p:nvPr/>
        </p:nvGrpSpPr>
        <p:grpSpPr bwMode="auto">
          <a:xfrm>
            <a:off x="2555999" y="2419350"/>
            <a:ext cx="2232025" cy="1435100"/>
            <a:chOff x="0" y="0"/>
            <a:chExt cx="1406" cy="903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410" name="AutoShape 74"/>
            <p:cNvSpPr>
              <a:spLocks/>
            </p:cNvSpPr>
            <p:nvPr/>
          </p:nvSpPr>
          <p:spPr bwMode="auto">
            <a:xfrm>
              <a:off x="0" y="0"/>
              <a:ext cx="1406" cy="90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913"/>
                  </a:moveTo>
                  <a:cubicBezTo>
                    <a:pt x="0" y="1304"/>
                    <a:pt x="838" y="0"/>
                    <a:pt x="1872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19728" y="0"/>
                  </a:lnTo>
                  <a:cubicBezTo>
                    <a:pt x="20762" y="0"/>
                    <a:pt x="21600" y="1304"/>
                    <a:pt x="21600" y="2913"/>
                  </a:cubicBezTo>
                  <a:lnTo>
                    <a:pt x="21600" y="10195"/>
                  </a:lnTo>
                  <a:lnTo>
                    <a:pt x="21600" y="14565"/>
                  </a:lnTo>
                  <a:cubicBezTo>
                    <a:pt x="21600" y="16174"/>
                    <a:pt x="20762" y="17478"/>
                    <a:pt x="19728" y="17478"/>
                  </a:cubicBezTo>
                  <a:lnTo>
                    <a:pt x="9000" y="17478"/>
                  </a:lnTo>
                  <a:lnTo>
                    <a:pt x="20" y="21600"/>
                  </a:lnTo>
                  <a:lnTo>
                    <a:pt x="3600" y="17478"/>
                  </a:lnTo>
                  <a:lnTo>
                    <a:pt x="1872" y="17478"/>
                  </a:lnTo>
                  <a:cubicBezTo>
                    <a:pt x="838" y="17478"/>
                    <a:pt x="0" y="16174"/>
                    <a:pt x="0" y="14565"/>
                  </a:cubicBezTo>
                  <a:lnTo>
                    <a:pt x="0" y="10195"/>
                  </a:lnTo>
                  <a:close/>
                  <a:moveTo>
                    <a:pt x="0" y="291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4411" name="Rectangle 75"/>
            <p:cNvSpPr>
              <a:spLocks/>
            </p:cNvSpPr>
            <p:nvPr/>
          </p:nvSpPr>
          <p:spPr bwMode="auto">
            <a:xfrm>
              <a:off x="35" y="117"/>
              <a:ext cx="1336" cy="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l"/>
              <a:r>
                <a:rPr lang="en-US" sz="16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Grundutbildning</a:t>
              </a:r>
              <a:endParaRPr lang="en-US" sz="1600" b="1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dirty="0" err="1" smtClean="0">
                  <a:latin typeface="Arial" charset="0"/>
                  <a:cs typeface="Arial" charset="0"/>
                  <a:sym typeface="Arial" charset="0"/>
                </a:rPr>
                <a:t>Exjobb</a:t>
              </a:r>
              <a:endParaRPr lang="en-US" sz="1400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lvl="0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dirty="0"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sv-SE" sz="1400" dirty="0"/>
                <a:t>Studentmedverkan i samverkansforskning</a:t>
              </a: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endParaRPr lang="en-US" sz="1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4001300" y="3861048"/>
            <a:ext cx="3451020" cy="2025898"/>
            <a:chOff x="0" y="0"/>
            <a:chExt cx="1916" cy="11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413" name="AutoShape 77"/>
            <p:cNvSpPr>
              <a:spLocks/>
            </p:cNvSpPr>
            <p:nvPr/>
          </p:nvSpPr>
          <p:spPr bwMode="auto">
            <a:xfrm>
              <a:off x="0" y="0"/>
              <a:ext cx="1745" cy="11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67" y="2749"/>
                  </a:moveTo>
                  <a:cubicBezTo>
                    <a:pt x="267" y="1231"/>
                    <a:pt x="1105" y="0"/>
                    <a:pt x="2138" y="0"/>
                  </a:cubicBezTo>
                  <a:lnTo>
                    <a:pt x="3822" y="0"/>
                  </a:lnTo>
                  <a:lnTo>
                    <a:pt x="9156" y="0"/>
                  </a:lnTo>
                  <a:lnTo>
                    <a:pt x="19729" y="0"/>
                  </a:lnTo>
                  <a:cubicBezTo>
                    <a:pt x="20762" y="0"/>
                    <a:pt x="21600" y="1231"/>
                    <a:pt x="21600" y="2749"/>
                  </a:cubicBezTo>
                  <a:lnTo>
                    <a:pt x="21600" y="9622"/>
                  </a:lnTo>
                  <a:lnTo>
                    <a:pt x="21600" y="13746"/>
                  </a:lnTo>
                  <a:cubicBezTo>
                    <a:pt x="21600" y="15264"/>
                    <a:pt x="20762" y="16495"/>
                    <a:pt x="19729" y="16495"/>
                  </a:cubicBezTo>
                  <a:lnTo>
                    <a:pt x="9156" y="16495"/>
                  </a:lnTo>
                  <a:lnTo>
                    <a:pt x="0" y="21600"/>
                  </a:lnTo>
                  <a:lnTo>
                    <a:pt x="3822" y="16495"/>
                  </a:lnTo>
                  <a:lnTo>
                    <a:pt x="2138" y="16495"/>
                  </a:lnTo>
                  <a:cubicBezTo>
                    <a:pt x="1105" y="16495"/>
                    <a:pt x="267" y="15264"/>
                    <a:pt x="267" y="13746"/>
                  </a:cubicBezTo>
                  <a:lnTo>
                    <a:pt x="267" y="9622"/>
                  </a:lnTo>
                  <a:close/>
                  <a:moveTo>
                    <a:pt x="267" y="2749"/>
                  </a:moveTo>
                </a:path>
              </a:pathLst>
            </a:custGeom>
            <a:solidFill>
              <a:srgbClr val="96D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4414" name="Rectangle 78"/>
            <p:cNvSpPr>
              <a:spLocks/>
            </p:cNvSpPr>
            <p:nvPr/>
          </p:nvSpPr>
          <p:spPr bwMode="auto">
            <a:xfrm>
              <a:off x="37" y="108"/>
              <a:ext cx="1879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l"/>
              <a:r>
                <a:rPr lang="en-US" sz="1400" b="1" dirty="0" err="1" smtClean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Samvekan</a:t>
              </a:r>
              <a:r>
                <a:rPr lang="en-US" sz="1400" b="1" dirty="0"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 smtClean="0"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för</a:t>
              </a:r>
              <a:r>
                <a:rPr lang="en-US" sz="1400" b="1" dirty="0"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kunskapsutveckling</a:t>
              </a:r>
              <a:endParaRPr lang="en-US" sz="1400" b="1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Del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större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forskningskonsortium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endParaRPr 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</a:pPr>
              <a:r>
                <a:rPr lang="en-US" sz="1400" dirty="0"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där</a:t>
              </a:r>
              <a:r>
                <a:rPr lang="en-US" sz="1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icke-akademisk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aktiv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part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ingår</a:t>
              </a:r>
              <a:endParaRPr 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</a:pPr>
              <a:r>
                <a:rPr lang="en-US" sz="1400" dirty="0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endParaRPr lang="en-US" sz="1400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Samverkan</a:t>
              </a:r>
              <a:r>
                <a:rPr lang="en-US" sz="14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kring</a:t>
              </a:r>
              <a:r>
                <a:rPr lang="en-US" sz="1400" b="1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infrastruktur</a:t>
              </a:r>
              <a:endParaRPr lang="en-US" sz="1400" b="1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14418" name="Group 82"/>
          <p:cNvGrpSpPr>
            <a:grpSpLocks/>
          </p:cNvGrpSpPr>
          <p:nvPr/>
        </p:nvGrpSpPr>
        <p:grpSpPr bwMode="auto">
          <a:xfrm>
            <a:off x="7197477" y="3429000"/>
            <a:ext cx="1550987" cy="2516212"/>
            <a:chOff x="0" y="0"/>
            <a:chExt cx="977" cy="13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416" name="AutoShape 80"/>
            <p:cNvSpPr>
              <a:spLocks/>
            </p:cNvSpPr>
            <p:nvPr/>
          </p:nvSpPr>
          <p:spPr bwMode="auto">
            <a:xfrm>
              <a:off x="0" y="0"/>
              <a:ext cx="977" cy="13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623"/>
                  </a:moveTo>
                  <a:cubicBezTo>
                    <a:pt x="0" y="1174"/>
                    <a:pt x="1612" y="0"/>
                    <a:pt x="3600" y="0"/>
                  </a:cubicBezTo>
                  <a:lnTo>
                    <a:pt x="9000" y="0"/>
                  </a:lnTo>
                  <a:lnTo>
                    <a:pt x="18000" y="0"/>
                  </a:lnTo>
                  <a:cubicBezTo>
                    <a:pt x="19988" y="0"/>
                    <a:pt x="21600" y="1174"/>
                    <a:pt x="21600" y="2623"/>
                  </a:cubicBezTo>
                  <a:lnTo>
                    <a:pt x="21600" y="10195"/>
                  </a:lnTo>
                  <a:lnTo>
                    <a:pt x="21600" y="14565"/>
                  </a:lnTo>
                  <a:lnTo>
                    <a:pt x="21600" y="14855"/>
                  </a:lnTo>
                  <a:cubicBezTo>
                    <a:pt x="21600" y="16303"/>
                    <a:pt x="19988" y="17478"/>
                    <a:pt x="18000" y="17478"/>
                  </a:cubicBezTo>
                  <a:lnTo>
                    <a:pt x="9000" y="17478"/>
                  </a:lnTo>
                  <a:lnTo>
                    <a:pt x="20" y="21600"/>
                  </a:lnTo>
                  <a:lnTo>
                    <a:pt x="3600" y="17478"/>
                  </a:lnTo>
                  <a:cubicBezTo>
                    <a:pt x="1612" y="17478"/>
                    <a:pt x="0" y="16303"/>
                    <a:pt x="0" y="14855"/>
                  </a:cubicBezTo>
                  <a:lnTo>
                    <a:pt x="0" y="14565"/>
                  </a:lnTo>
                  <a:lnTo>
                    <a:pt x="0" y="10195"/>
                  </a:lnTo>
                  <a:close/>
                  <a:moveTo>
                    <a:pt x="0" y="2623"/>
                  </a:moveTo>
                </a:path>
              </a:pathLst>
            </a:custGeom>
            <a:solidFill>
              <a:srgbClr val="96D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4417" name="Rectangle 81"/>
            <p:cNvSpPr>
              <a:spLocks/>
            </p:cNvSpPr>
            <p:nvPr/>
          </p:nvSpPr>
          <p:spPr bwMode="auto">
            <a:xfrm>
              <a:off x="48" y="70"/>
              <a:ext cx="88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l"/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Strategi</a:t>
              </a:r>
              <a:endParaRPr lang="en-US" sz="1400" b="1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Resurser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som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satsas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på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övergripande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nivå</a:t>
              </a:r>
              <a:endParaRPr lang="en-US" sz="14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</a:pPr>
              <a:endParaRPr lang="en-US" sz="1400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/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Organisation</a:t>
              </a:r>
              <a:endParaRPr lang="en-US" sz="1400" b="1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Incitaments-strukturer</a:t>
              </a:r>
              <a:endParaRPr lang="en-US" sz="14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5652120" y="2060575"/>
            <a:ext cx="3347714" cy="1512888"/>
            <a:chOff x="561" y="0"/>
            <a:chExt cx="1810" cy="952"/>
          </a:xfrm>
        </p:grpSpPr>
        <p:sp>
          <p:nvSpPr>
            <p:cNvPr id="14419" name="AutoShape 83"/>
            <p:cNvSpPr>
              <a:spLocks/>
            </p:cNvSpPr>
            <p:nvPr/>
          </p:nvSpPr>
          <p:spPr bwMode="auto">
            <a:xfrm>
              <a:off x="561" y="0"/>
              <a:ext cx="1592" cy="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913"/>
                  </a:moveTo>
                  <a:cubicBezTo>
                    <a:pt x="0" y="1304"/>
                    <a:pt x="780" y="0"/>
                    <a:pt x="1743" y="0"/>
                  </a:cubicBezTo>
                  <a:lnTo>
                    <a:pt x="3600" y="0"/>
                  </a:lnTo>
                  <a:lnTo>
                    <a:pt x="9000" y="0"/>
                  </a:lnTo>
                  <a:lnTo>
                    <a:pt x="19857" y="0"/>
                  </a:lnTo>
                  <a:cubicBezTo>
                    <a:pt x="20820" y="0"/>
                    <a:pt x="21600" y="1304"/>
                    <a:pt x="21600" y="2913"/>
                  </a:cubicBezTo>
                  <a:lnTo>
                    <a:pt x="21600" y="10195"/>
                  </a:lnTo>
                  <a:lnTo>
                    <a:pt x="21600" y="14565"/>
                  </a:lnTo>
                  <a:cubicBezTo>
                    <a:pt x="21600" y="16174"/>
                    <a:pt x="20820" y="17478"/>
                    <a:pt x="19857" y="17478"/>
                  </a:cubicBezTo>
                  <a:lnTo>
                    <a:pt x="9000" y="17478"/>
                  </a:lnTo>
                  <a:lnTo>
                    <a:pt x="20" y="21600"/>
                  </a:lnTo>
                  <a:lnTo>
                    <a:pt x="3600" y="17478"/>
                  </a:lnTo>
                  <a:lnTo>
                    <a:pt x="1743" y="17478"/>
                  </a:lnTo>
                  <a:cubicBezTo>
                    <a:pt x="780" y="17478"/>
                    <a:pt x="0" y="16174"/>
                    <a:pt x="0" y="14565"/>
                  </a:cubicBezTo>
                  <a:lnTo>
                    <a:pt x="0" y="10195"/>
                  </a:lnTo>
                  <a:close/>
                  <a:moveTo>
                    <a:pt x="0" y="2913"/>
                  </a:moveTo>
                </a:path>
              </a:pathLst>
            </a:custGeom>
            <a:solidFill>
              <a:srgbClr val="96D36D"/>
            </a:solidFill>
            <a:ln w="9525" cap="flat">
              <a:solidFill>
                <a:srgbClr val="ADCD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4420" name="Rectangle 84"/>
            <p:cNvSpPr>
              <a:spLocks/>
            </p:cNvSpPr>
            <p:nvPr/>
          </p:nvSpPr>
          <p:spPr bwMode="auto">
            <a:xfrm>
              <a:off x="561" y="72"/>
              <a:ext cx="181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l"/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Samverkan</a:t>
              </a:r>
              <a:r>
                <a:rPr lang="en-US" sz="1400" b="1" dirty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genom</a:t>
              </a:r>
              <a:r>
                <a:rPr lang="en-US" sz="1400" b="1" dirty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rådgivning</a:t>
              </a:r>
              <a:endParaRPr lang="en-US" sz="1400" b="1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>
                <a:buClr>
                  <a:srgbClr val="006F65"/>
                </a:buClr>
                <a:buSzPct val="100000"/>
                <a:buFont typeface="Arial" charset="0"/>
                <a:buChar char="•"/>
              </a:pPr>
              <a:r>
                <a:rPr lang="sv-SE" sz="1400" dirty="0" smtClean="0"/>
                <a:t>Underlag/granskning </a:t>
              </a:r>
              <a:r>
                <a:rPr lang="sv-SE" sz="1400" dirty="0"/>
                <a:t>av remisser/utredningar/strategier </a:t>
              </a:r>
            </a:p>
            <a:p>
              <a:pPr algn="l">
                <a:buClr>
                  <a:srgbClr val="006F65"/>
                </a:buClr>
                <a:buSzPct val="100000"/>
              </a:pPr>
              <a:endParaRPr lang="en-US" sz="1400" dirty="0">
                <a:solidFill>
                  <a:srgbClr val="F6F4E8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/>
              <a:r>
                <a:rPr lang="en-US" sz="1400" b="1" dirty="0" err="1" smtClean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Samverkan</a:t>
              </a:r>
              <a:r>
                <a:rPr lang="en-US" sz="1400" b="1" dirty="0" smtClean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kring</a:t>
              </a:r>
              <a:r>
                <a:rPr lang="en-US" sz="1400" b="1" dirty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samhällsdebatt</a:t>
              </a:r>
              <a:endParaRPr lang="en-US" sz="1400" b="1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9108" y="474102"/>
            <a:ext cx="8229154" cy="1010682"/>
          </a:xfrm>
        </p:spPr>
        <p:txBody>
          <a:bodyPr/>
          <a:lstStyle/>
          <a:p>
            <a:r>
              <a:rPr lang="sv-SE" dirty="0" smtClean="0"/>
              <a:t>Modellskiss – värdering av samverkansmönster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>
            <a:off x="467544" y="6093296"/>
            <a:ext cx="849694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flipV="1">
            <a:off x="4692012" y="5902424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467544" y="4882454"/>
            <a:ext cx="6336704" cy="792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b="1" dirty="0" smtClean="0"/>
              <a:t>Indikatorer för samverkansaktiviteter</a:t>
            </a:r>
          </a:p>
          <a:p>
            <a:pPr algn="ctr"/>
            <a:r>
              <a:rPr lang="sv-SE" sz="1500" b="1" dirty="0" smtClean="0"/>
              <a:t>Samlas in kontinuerligt</a:t>
            </a:r>
            <a:endParaRPr lang="sv-SE" sz="1500" b="1" dirty="0"/>
          </a:p>
        </p:txBody>
      </p:sp>
      <p:sp>
        <p:nvSpPr>
          <p:cNvPr id="18" name="Rektangel 17"/>
          <p:cNvSpPr/>
          <p:nvPr/>
        </p:nvSpPr>
        <p:spPr>
          <a:xfrm>
            <a:off x="4932040" y="3835896"/>
            <a:ext cx="187220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b="1" dirty="0" smtClean="0"/>
              <a:t>Samverkans-partsvärdering (enkät)</a:t>
            </a:r>
            <a:endParaRPr lang="sv-SE" sz="1500" b="1" dirty="0"/>
          </a:p>
        </p:txBody>
      </p:sp>
      <p:sp>
        <p:nvSpPr>
          <p:cNvPr id="19" name="Rektangel 18"/>
          <p:cNvSpPr/>
          <p:nvPr/>
        </p:nvSpPr>
        <p:spPr>
          <a:xfrm>
            <a:off x="4932040" y="2755776"/>
            <a:ext cx="1872208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b="1" dirty="0" smtClean="0"/>
              <a:t>Självvärdering inkl. indikatorer på ledningsnivå</a:t>
            </a:r>
            <a:endParaRPr lang="sv-SE" sz="1500" b="1" dirty="0"/>
          </a:p>
        </p:txBody>
      </p:sp>
      <p:cxnSp>
        <p:nvCxnSpPr>
          <p:cNvPr id="21" name="Rak 20"/>
          <p:cNvCxnSpPr/>
          <p:nvPr/>
        </p:nvCxnSpPr>
        <p:spPr>
          <a:xfrm flipV="1">
            <a:off x="467544" y="5877272"/>
            <a:ext cx="0" cy="796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V="1">
            <a:off x="1523661" y="5877272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flipV="1">
            <a:off x="2579778" y="5877272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V="1">
            <a:off x="3635895" y="5877272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V="1">
            <a:off x="5748129" y="5877272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6431395" y="644404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4-6 år</a:t>
            </a:r>
            <a:endParaRPr lang="sv-SE" dirty="0"/>
          </a:p>
        </p:txBody>
      </p:sp>
      <p:sp>
        <p:nvSpPr>
          <p:cNvPr id="31" name="Höger klammerparentes 30"/>
          <p:cNvSpPr/>
          <p:nvPr/>
        </p:nvSpPr>
        <p:spPr>
          <a:xfrm>
            <a:off x="6912260" y="2755776"/>
            <a:ext cx="252028" cy="2918766"/>
          </a:xfrm>
          <a:prstGeom prst="rightBrace">
            <a:avLst>
              <a:gd name="adj1" fmla="val 3388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31"/>
          <p:cNvSpPr/>
          <p:nvPr/>
        </p:nvSpPr>
        <p:spPr>
          <a:xfrm>
            <a:off x="7308304" y="3819115"/>
            <a:ext cx="1550942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b="1" dirty="0" smtClean="0"/>
              <a:t>Expertpanel</a:t>
            </a:r>
            <a:endParaRPr lang="sv-SE" sz="1500" b="1" dirty="0"/>
          </a:p>
        </p:txBody>
      </p:sp>
      <p:cxnSp>
        <p:nvCxnSpPr>
          <p:cNvPr id="10" name="Rak pil 9"/>
          <p:cNvCxnSpPr/>
          <p:nvPr/>
        </p:nvCxnSpPr>
        <p:spPr>
          <a:xfrm>
            <a:off x="467544" y="6678885"/>
            <a:ext cx="590465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Tentativ tidplan</a:t>
            </a:r>
            <a:r>
              <a:rPr lang="en-US" dirty="0" smtClean="0"/>
              <a:t> 2014 - 2016</a:t>
            </a:r>
            <a:endParaRPr lang="en-US" dirty="0"/>
          </a:p>
        </p:txBody>
      </p:sp>
      <p:cxnSp>
        <p:nvCxnSpPr>
          <p:cNvPr id="12" name="Rak pil 11"/>
          <p:cNvCxnSpPr/>
          <p:nvPr/>
        </p:nvCxnSpPr>
        <p:spPr>
          <a:xfrm>
            <a:off x="580663" y="6156012"/>
            <a:ext cx="823980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3275856" y="6005081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6153981" y="6003546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259133" y="6293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noProof="0" dirty="0" smtClean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938269" y="62931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noProof="0" dirty="0" smtClean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822668" y="6318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noProof="0" dirty="0" smtClean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3" name="Rektangel 2"/>
          <p:cNvSpPr/>
          <p:nvPr/>
        </p:nvSpPr>
        <p:spPr>
          <a:xfrm>
            <a:off x="128313" y="1412776"/>
            <a:ext cx="5523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Utveckla och beskriva en första prototyp </a:t>
            </a:r>
          </a:p>
        </p:txBody>
      </p:sp>
      <p:sp>
        <p:nvSpPr>
          <p:cNvPr id="6" name="Rektangel 5"/>
          <p:cNvSpPr/>
          <p:nvPr/>
        </p:nvSpPr>
        <p:spPr>
          <a:xfrm>
            <a:off x="4427984" y="248360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Genomföra </a:t>
            </a:r>
            <a:r>
              <a:rPr lang="sv-SE" dirty="0"/>
              <a:t>en </a:t>
            </a:r>
            <a:r>
              <a:rPr lang="sv-SE" dirty="0" smtClean="0"/>
              <a:t>utvärdering </a:t>
            </a:r>
            <a:endParaRPr lang="sv-SE" dirty="0"/>
          </a:p>
        </p:txBody>
      </p:sp>
      <p:cxnSp>
        <p:nvCxnSpPr>
          <p:cNvPr id="30" name="Rak 29"/>
          <p:cNvCxnSpPr/>
          <p:nvPr/>
        </p:nvCxnSpPr>
        <p:spPr>
          <a:xfrm>
            <a:off x="585802" y="6005170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2934072" y="3707740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Analys av utfall/konsekvens och revision av modell</a:t>
            </a: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5640888" y="4931876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90700" algn="l"/>
              </a:tabLst>
            </a:pPr>
            <a:r>
              <a:rPr lang="sv-SE" dirty="0"/>
              <a:t>Slutlig redovisning av </a:t>
            </a:r>
            <a:r>
              <a:rPr lang="sv-SE" dirty="0" smtClean="0"/>
              <a:t>uppdraget</a:t>
            </a:r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89969" l="0" r="89958">
                        <a14:foregroundMark x1="4494" y1="35893" x2="22331" y2="50627"/>
                        <a14:foregroundMark x1="44101" y1="57524" x2="24017" y2="39342"/>
                        <a14:backgroundMark x1="50702" y1="40125" x2="54705" y2="58464"/>
                        <a14:backgroundMark x1="48034" y1="39655" x2="47402" y2="53762"/>
                        <a14:backgroundMark x1="46067" y1="48433" x2="46067" y2="48433"/>
                        <a14:backgroundMark x1="45435" y1="53135" x2="45435" y2="53135"/>
                        <a14:backgroundMark x1="43680" y1="55016" x2="45927" y2="49373"/>
                        <a14:backgroundMark x1="43539" y1="55799" x2="44382" y2="55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37" r="52624" b="36604"/>
          <a:stretch/>
        </p:blipFill>
        <p:spPr bwMode="auto">
          <a:xfrm>
            <a:off x="230189" y="1381418"/>
            <a:ext cx="4113212" cy="154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70" b="61233" l="63415" r="99729">
                        <a14:foregroundMark x1="71364" y1="41153" x2="63415" y2="57654"/>
                        <a14:foregroundMark x1="87715" y1="41750" x2="96838" y2="57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39" t="35558" b="35547"/>
          <a:stretch/>
        </p:blipFill>
        <p:spPr bwMode="auto">
          <a:xfrm>
            <a:off x="6098926" y="4931876"/>
            <a:ext cx="2649538" cy="138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67" b="60835" l="58299" r="99585">
                        <a14:foregroundMark x1="86515" y1="39761" x2="96162" y2="60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80" t="36239" b="36324"/>
          <a:stretch/>
        </p:blipFill>
        <p:spPr bwMode="auto">
          <a:xfrm>
            <a:off x="5029200" y="3892406"/>
            <a:ext cx="2481263" cy="11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2" b="89861" l="33091" r="100000">
                        <a14:foregroundMark x1="35559" y1="39165" x2="46662" y2="70577"/>
                        <a14:foregroundMark x1="49202" y1="35388" x2="55951" y2="67594"/>
                        <a14:foregroundMark x1="69158" y1="38370" x2="73149" y2="67594"/>
                        <a14:foregroundMark x1="90929" y1="38171" x2="92453" y2="62425"/>
                        <a14:foregroundMark x1="60232" y1="42147" x2="62119" y2="60636"/>
                        <a14:foregroundMark x1="89985" y1="40755" x2="89478" y2="61630"/>
                        <a14:foregroundMark x1="47750" y1="38569" x2="48984" y2="60239"/>
                        <a14:foregroundMark x1="43759" y1="39165" x2="44993" y2="53678"/>
                        <a14:foregroundMark x1="34761" y1="39165" x2="36647" y2="60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29" t="35590" b="34891"/>
          <a:stretch/>
        </p:blipFill>
        <p:spPr bwMode="auto">
          <a:xfrm>
            <a:off x="3154679" y="2564904"/>
            <a:ext cx="561784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INNOVA_PPTColors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78AD5A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</a:theme>
</file>

<file path=ppt/theme/theme2.xml><?xml version="1.0" encoding="utf-8"?>
<a:theme xmlns:a="http://schemas.openxmlformats.org/drawingml/2006/main" name="VINNOVA 2 Grönblå">
  <a:themeElements>
    <a:clrScheme name="Vinnova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87ADB5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</a:theme>
</file>

<file path=ppt/theme/theme3.xml><?xml version="1.0" encoding="utf-8"?>
<a:theme xmlns:a="http://schemas.openxmlformats.org/drawingml/2006/main" name="VINNOVA 3 Grå">
  <a:themeElements>
    <a:clrScheme name="Vinnova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87ADB5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</a:theme>
</file>

<file path=ppt/theme/theme4.xml><?xml version="1.0" encoding="utf-8"?>
<a:theme xmlns:a="http://schemas.openxmlformats.org/drawingml/2006/main" name="VINNOVA 4 Grön">
  <a:themeElements>
    <a:clrScheme name="Vinnova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87ADB5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4422</TotalTime>
  <Words>668</Words>
  <Application>Microsoft Office PowerPoint</Application>
  <PresentationFormat>Bildspel på skärmen (4:3)</PresentationFormat>
  <Paragraphs>142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Blank</vt:lpstr>
      <vt:lpstr>VINNOVA 2 Grönblå</vt:lpstr>
      <vt:lpstr>VINNOVA 3 Grå</vt:lpstr>
      <vt:lpstr>VINNOVA 4 Grön</vt:lpstr>
      <vt:lpstr>PowerPoint-presentation</vt:lpstr>
      <vt:lpstr>Tydliga uppdrag - FoI-propositionen</vt:lpstr>
      <vt:lpstr>Utveckling av samverkan</vt:lpstr>
      <vt:lpstr>Underlag till VINNOVAs modellförslag</vt:lpstr>
      <vt:lpstr>PowerPoint-presentation</vt:lpstr>
      <vt:lpstr>Identifiering av samverkansmönster</vt:lpstr>
      <vt:lpstr>Samverkansmönster - exempel</vt:lpstr>
      <vt:lpstr>Modellskiss – värdering av samverkansmönster</vt:lpstr>
      <vt:lpstr>Tentativ tidplan 2014 - 2016</vt:lpstr>
      <vt:lpstr>Arbete 2014 - Utveckla och beskriva en första prototyp av modellen </vt:lpstr>
      <vt:lpstr>UoH strategisk samverkan - utlysning</vt:lpstr>
      <vt:lpstr>Sammanfattning - ansökningar </vt:lpstr>
      <vt:lpstr>Exempel</vt:lpstr>
      <vt:lpstr>Vi som arbetar med detta</vt:lpstr>
      <vt:lpstr>Tack!</vt:lpstr>
    </vt:vector>
  </TitlesOfParts>
  <Company>Vinnova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på modell för att värdera lärosätenas samverkan med omgivande samhälle</dc:title>
  <dc:creator>Rolf Nilsson</dc:creator>
  <cp:lastModifiedBy>Laila Abdallah (Sveriges Ingenjörer)</cp:lastModifiedBy>
  <cp:revision>217</cp:revision>
  <dcterms:created xsi:type="dcterms:W3CDTF">2013-12-02T07:04:53Z</dcterms:created>
  <dcterms:modified xsi:type="dcterms:W3CDTF">2014-03-05T10:40:36Z</dcterms:modified>
</cp:coreProperties>
</file>