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84"/>
      </p:cViewPr>
      <p:guideLst>
        <p:guide orient="horz" pos="4065"/>
        <p:guide pos="50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A153E-643F-484B-AF83-1EAF63963D77}" type="datetimeFigureOut">
              <a:rPr lang="sv-SE" smtClean="0"/>
              <a:pPr/>
              <a:t>2014-03-05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F573C-C6CA-4F4D-940D-2A4BAAE00D9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65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SI_logo1_cmy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09676" y="1098909"/>
            <a:ext cx="4317921" cy="46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SI_logo2_cmy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2725939" cy="571504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14414" y="2000240"/>
            <a:ext cx="6872914" cy="1470025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sv-SE" dirty="0" smtClean="0"/>
              <a:t>Presentation</a:t>
            </a:r>
            <a:br>
              <a:rPr lang="sv-SE" dirty="0" smtClean="0"/>
            </a:br>
            <a:r>
              <a:rPr lang="sv-SE" dirty="0" smtClean="0"/>
              <a:t>Förnamn Efternamn</a:t>
            </a:r>
            <a:endParaRPr lang="en-GB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15284" y="3643314"/>
            <a:ext cx="6866474" cy="1514474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titel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643042" y="1848655"/>
            <a:ext cx="6403978" cy="4525963"/>
          </a:xfrm>
        </p:spPr>
        <p:txBody>
          <a:bodyPr/>
          <a:lstStyle>
            <a:lvl1pPr>
              <a:buClr>
                <a:srgbClr val="00ADEF"/>
              </a:buClr>
              <a:defRPr/>
            </a:lvl1pPr>
            <a:lvl2pPr>
              <a:buClr>
                <a:srgbClr val="00ADEF"/>
              </a:buClr>
              <a:defRPr/>
            </a:lvl2pPr>
            <a:lvl3pPr>
              <a:buClr>
                <a:srgbClr val="00ADEF"/>
              </a:buClr>
              <a:defRPr/>
            </a:lvl3pPr>
          </a:lstStyle>
          <a:p>
            <a:pPr lvl="0"/>
            <a:r>
              <a:rPr lang="sv-SE" dirty="0" smtClean="0"/>
              <a:t>Punktlista</a:t>
            </a:r>
          </a:p>
          <a:p>
            <a:pPr lvl="1"/>
            <a:r>
              <a:rPr lang="sv-SE" dirty="0" smtClean="0"/>
              <a:t>Punktlista</a:t>
            </a:r>
          </a:p>
          <a:p>
            <a:pPr lvl="2"/>
            <a:r>
              <a:rPr lang="sv-SE" dirty="0" smtClean="0"/>
              <a:t>Punktlista</a:t>
            </a:r>
          </a:p>
        </p:txBody>
      </p:sp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1609344" y="357166"/>
            <a:ext cx="6391680" cy="1143000"/>
          </a:xfrm>
        </p:spPr>
        <p:txBody>
          <a:bodyPr>
            <a:noAutofit/>
          </a:bodyPr>
          <a:lstStyle>
            <a:lvl1pPr algn="l">
              <a:defRPr sz="2800" b="1"/>
            </a:lvl1pPr>
          </a:lstStyle>
          <a:p>
            <a:r>
              <a:rPr lang="sv-SE" dirty="0" smtClean="0"/>
              <a:t>Presentation</a:t>
            </a:r>
            <a:endParaRPr lang="en-GB" dirty="0"/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1646312" y="6453336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2014-03-05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2771800" y="6448251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1600200" y="357166"/>
            <a:ext cx="6400824" cy="114300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sv-SE" dirty="0" smtClean="0"/>
              <a:t>Presentation</a:t>
            </a:r>
            <a:endParaRPr lang="en-GB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567117" y="1848655"/>
            <a:ext cx="6479903" cy="4525963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dirty="0" smtClean="0"/>
              <a:t>Text</a:t>
            </a:r>
          </a:p>
        </p:txBody>
      </p:sp>
      <p:sp>
        <p:nvSpPr>
          <p:cNvPr id="9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1646312" y="6453336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2014-03-05</a:t>
            </a:fld>
            <a:endParaRPr lang="sv-SE" dirty="0"/>
          </a:p>
        </p:txBody>
      </p:sp>
      <p:sp>
        <p:nvSpPr>
          <p:cNvPr id="10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2771800" y="6448251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- text -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1609344" y="357166"/>
            <a:ext cx="6391680" cy="114300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6" name="Platshållare för text 2"/>
          <p:cNvSpPr>
            <a:spLocks noGrp="1"/>
          </p:cNvSpPr>
          <p:nvPr>
            <p:ph type="body" idx="1"/>
          </p:nvPr>
        </p:nvSpPr>
        <p:spPr>
          <a:xfrm>
            <a:off x="1643042" y="1838346"/>
            <a:ext cx="635798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innehåll 3"/>
          <p:cNvSpPr>
            <a:spLocks noGrp="1"/>
          </p:cNvSpPr>
          <p:nvPr>
            <p:ph sz="half" idx="2"/>
          </p:nvPr>
        </p:nvSpPr>
        <p:spPr>
          <a:xfrm>
            <a:off x="1643042" y="2478108"/>
            <a:ext cx="6357981" cy="3951288"/>
          </a:xfrm>
        </p:spPr>
        <p:txBody>
          <a:bodyPr/>
          <a:lstStyle>
            <a:lvl1pPr>
              <a:buClr>
                <a:srgbClr val="00ADEF"/>
              </a:buClr>
              <a:defRPr sz="2000"/>
            </a:lvl1pPr>
            <a:lvl2pPr>
              <a:buClr>
                <a:srgbClr val="00ADEF"/>
              </a:buClr>
              <a:defRPr sz="2000"/>
            </a:lvl2pPr>
            <a:lvl3pPr>
              <a:buClr>
                <a:srgbClr val="00ADEF"/>
              </a:buClr>
              <a:defRPr sz="2000"/>
            </a:lvl3pPr>
            <a:lvl4pPr>
              <a:buClr>
                <a:srgbClr val="00ADEF"/>
              </a:buClr>
              <a:defRPr sz="2000"/>
            </a:lvl4pPr>
            <a:lvl5pPr>
              <a:buClr>
                <a:srgbClr val="00ADEF"/>
              </a:buCl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11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646312" y="6453336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2014-03-05</a:t>
            </a:fld>
            <a:endParaRPr lang="sv-SE" dirty="0"/>
          </a:p>
        </p:txBody>
      </p:sp>
      <p:sp>
        <p:nvSpPr>
          <p:cNvPr id="12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2771800" y="6448251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- punktli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1609344" y="357166"/>
            <a:ext cx="6391680" cy="114300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sv-SE" dirty="0" smtClean="0"/>
              <a:t>Presentation</a:t>
            </a:r>
            <a:endParaRPr lang="en-GB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625596" y="1831995"/>
            <a:ext cx="3160718" cy="4525963"/>
          </a:xfr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Punktlista</a:t>
            </a:r>
          </a:p>
        </p:txBody>
      </p:sp>
      <p:sp>
        <p:nvSpPr>
          <p:cNvPr id="7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857752" y="1831995"/>
            <a:ext cx="3171822" cy="4525963"/>
          </a:xfr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Punktlista</a:t>
            </a:r>
          </a:p>
        </p:txBody>
      </p:sp>
      <p:sp>
        <p:nvSpPr>
          <p:cNvPr id="11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646312" y="6453336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2014-03-05</a:t>
            </a:fld>
            <a:endParaRPr lang="sv-SE" dirty="0"/>
          </a:p>
        </p:txBody>
      </p:sp>
      <p:sp>
        <p:nvSpPr>
          <p:cNvPr id="12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2771800" y="6448251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 - punktli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1609344" y="357166"/>
            <a:ext cx="6391680" cy="114300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sv-SE" dirty="0" smtClean="0"/>
              <a:t>Presentation</a:t>
            </a:r>
            <a:endParaRPr lang="en-GB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625596" y="1831995"/>
            <a:ext cx="3160718" cy="45259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Text</a:t>
            </a:r>
          </a:p>
        </p:txBody>
      </p:sp>
      <p:sp>
        <p:nvSpPr>
          <p:cNvPr id="7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857752" y="1831995"/>
            <a:ext cx="3171822" cy="45259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Text</a:t>
            </a:r>
          </a:p>
        </p:txBody>
      </p:sp>
      <p:sp>
        <p:nvSpPr>
          <p:cNvPr id="11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646312" y="6453336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2014-03-05</a:t>
            </a:fld>
            <a:endParaRPr lang="sv-SE" dirty="0"/>
          </a:p>
        </p:txBody>
      </p:sp>
      <p:sp>
        <p:nvSpPr>
          <p:cNvPr id="12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2771800" y="6448251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143108" y="357166"/>
            <a:ext cx="58579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143108" y="1848655"/>
            <a:ext cx="590391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6" name="Bildobjekt 5" descr="SI_symbol_cmyk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60000" y="360000"/>
            <a:ext cx="864000" cy="864000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2150368" y="6448251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2014-03-05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3275856" y="6448251"/>
            <a:ext cx="4104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73" r:id="rId4"/>
    <p:sldLayoutId id="2147483675" r:id="rId5"/>
    <p:sldLayoutId id="2147483664" r:id="rId6"/>
    <p:sldLayoutId id="2147483676" r:id="rId7"/>
    <p:sldLayoutId id="2147483667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38576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984250" indent="-2095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341438" indent="-32226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706563" indent="-34766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05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6872914" cy="1470025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sv-S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Principer </a:t>
            </a:r>
            <a: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 </a:t>
            </a:r>
            <a:r>
              <a:rPr lang="sv-S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kvalitet i </a:t>
            </a:r>
            <a: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samverkan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400" b="0" dirty="0" smtClean="0"/>
              <a:t/>
            </a:r>
            <a:br>
              <a:rPr lang="sv-SE" sz="1400" b="0" dirty="0" smtClean="0"/>
            </a:br>
            <a:r>
              <a:rPr lang="sv-SE" sz="1400" i="1" dirty="0"/>
              <a:t>Slutrapport från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800" i="1" dirty="0" smtClean="0"/>
              <a:t>Expertgruppen för kvalitet i samverkan</a:t>
            </a:r>
            <a:endParaRPr lang="sv-SE" sz="1800" i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15284" y="3789040"/>
            <a:ext cx="6866474" cy="1512168"/>
          </a:xfrm>
        </p:spPr>
        <p:txBody>
          <a:bodyPr/>
          <a:lstStyle/>
          <a:p>
            <a:endParaRPr lang="sv-SE" sz="1050" dirty="0" smtClean="0"/>
          </a:p>
          <a:p>
            <a:r>
              <a:rPr lang="sv-SE" sz="1400" i="1" dirty="0" smtClean="0"/>
              <a:t>Presentation</a:t>
            </a:r>
          </a:p>
          <a:p>
            <a:r>
              <a:rPr lang="sv-SE" sz="1400" i="1" dirty="0" smtClean="0"/>
              <a:t>Dialogseminarium om samverkan 2014-03-05</a:t>
            </a:r>
          </a:p>
          <a:p>
            <a:r>
              <a:rPr lang="sv-SE" dirty="0" smtClean="0"/>
              <a:t>Dan Brändström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14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9344" y="357166"/>
            <a:ext cx="6391680" cy="839586"/>
          </a:xfrm>
        </p:spPr>
        <p:txBody>
          <a:bodyPr/>
          <a:lstStyle/>
          <a:p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Bakgrund till utredningen</a:t>
            </a:r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672" y="1268760"/>
            <a:ext cx="6357981" cy="273630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sz="1600" i="1" dirty="0" smtClean="0">
                <a:latin typeface="Times New Roman" pitchFamily="18" charset="0"/>
                <a:cs typeface="Times New Roman" pitchFamily="18" charset="0"/>
              </a:rPr>
              <a:t>Regeringens regleringsbrev:</a:t>
            </a:r>
          </a:p>
          <a:p>
            <a:r>
              <a:rPr lang="sv-SE" sz="1500" b="0" i="1" dirty="0" smtClean="0">
                <a:latin typeface="Times New Roman" pitchFamily="18" charset="0"/>
                <a:cs typeface="Times New Roman" pitchFamily="18" charset="0"/>
              </a:rPr>
              <a:t>”VINNOVA ska /…/ </a:t>
            </a:r>
            <a:r>
              <a:rPr lang="sv-SE" sz="1500" i="1" dirty="0" smtClean="0">
                <a:latin typeface="Times New Roman" pitchFamily="18" charset="0"/>
                <a:cs typeface="Times New Roman" pitchFamily="18" charset="0"/>
              </a:rPr>
              <a:t>utforma </a:t>
            </a:r>
            <a:r>
              <a:rPr lang="sv-SE" sz="1500" i="1" dirty="0">
                <a:latin typeface="Times New Roman" pitchFamily="18" charset="0"/>
                <a:cs typeface="Times New Roman" pitchFamily="18" charset="0"/>
              </a:rPr>
              <a:t>metoder och kriterier </a:t>
            </a:r>
            <a:r>
              <a:rPr lang="sv-SE" sz="1500" i="1" dirty="0" smtClean="0">
                <a:latin typeface="Times New Roman" pitchFamily="18" charset="0"/>
                <a:cs typeface="Times New Roman" pitchFamily="18" charset="0"/>
              </a:rPr>
              <a:t>för bedömning </a:t>
            </a:r>
            <a:r>
              <a:rPr lang="sv-SE" sz="1500" i="1" dirty="0">
                <a:latin typeface="Times New Roman" pitchFamily="18" charset="0"/>
                <a:cs typeface="Times New Roman" pitchFamily="18" charset="0"/>
              </a:rPr>
              <a:t>av prestation och kvalitet i lärosätenas samverkan med </a:t>
            </a:r>
            <a:r>
              <a:rPr lang="sv-SE" sz="1500" i="1" dirty="0" smtClean="0">
                <a:latin typeface="Times New Roman" pitchFamily="18" charset="0"/>
                <a:cs typeface="Times New Roman" pitchFamily="18" charset="0"/>
              </a:rPr>
              <a:t>det omgivande </a:t>
            </a:r>
            <a:r>
              <a:rPr lang="sv-SE" sz="1500" i="1" dirty="0">
                <a:latin typeface="Times New Roman" pitchFamily="18" charset="0"/>
                <a:cs typeface="Times New Roman" pitchFamily="18" charset="0"/>
              </a:rPr>
              <a:t>samhället</a:t>
            </a:r>
            <a:r>
              <a:rPr lang="sv-SE" sz="1500" b="0" i="1" dirty="0">
                <a:latin typeface="Times New Roman" pitchFamily="18" charset="0"/>
                <a:cs typeface="Times New Roman" pitchFamily="18" charset="0"/>
              </a:rPr>
              <a:t>, i termer av relevans och nyttiggörande </a:t>
            </a:r>
            <a:r>
              <a:rPr lang="sv-SE" sz="1500" b="0" i="1" dirty="0" smtClean="0">
                <a:latin typeface="Times New Roman" pitchFamily="18" charset="0"/>
                <a:cs typeface="Times New Roman" pitchFamily="18" charset="0"/>
              </a:rPr>
              <a:t>av forskningsbaserad </a:t>
            </a:r>
            <a:r>
              <a:rPr lang="sv-SE" sz="1500" b="0" i="1" dirty="0">
                <a:latin typeface="Times New Roman" pitchFamily="18" charset="0"/>
                <a:cs typeface="Times New Roman" pitchFamily="18" charset="0"/>
              </a:rPr>
              <a:t>kunskap</a:t>
            </a:r>
            <a:r>
              <a:rPr lang="sv-SE" sz="1500" b="0" i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ctr"/>
            <a:r>
              <a:rPr lang="sv-SE" sz="1500" b="0" i="1" dirty="0" smtClean="0">
                <a:latin typeface="Times New Roman" pitchFamily="18" charset="0"/>
                <a:cs typeface="Times New Roman" pitchFamily="18" charset="0"/>
              </a:rPr>
              <a:t>OCH</a:t>
            </a:r>
            <a:endParaRPr lang="sv-SE" sz="1500" b="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1500" b="0" i="1" dirty="0" smtClean="0">
                <a:latin typeface="Times New Roman" pitchFamily="18" charset="0"/>
                <a:cs typeface="Times New Roman" pitchFamily="18" charset="0"/>
              </a:rPr>
              <a:t>”Baserat </a:t>
            </a:r>
            <a:r>
              <a:rPr lang="sv-SE" sz="1500" b="0" i="1" dirty="0">
                <a:latin typeface="Times New Roman" pitchFamily="18" charset="0"/>
                <a:cs typeface="Times New Roman" pitchFamily="18" charset="0"/>
              </a:rPr>
              <a:t>på den modell och de kriterier som utvecklas ska </a:t>
            </a:r>
            <a:r>
              <a:rPr lang="sv-SE" sz="1500" b="0" i="1" dirty="0" smtClean="0">
                <a:latin typeface="Times New Roman" pitchFamily="18" charset="0"/>
                <a:cs typeface="Times New Roman" pitchFamily="18" charset="0"/>
              </a:rPr>
              <a:t>VINNOVA</a:t>
            </a:r>
            <a:endParaRPr lang="sv-SE" sz="1500" b="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1500" i="1" dirty="0">
                <a:latin typeface="Times New Roman" pitchFamily="18" charset="0"/>
                <a:cs typeface="Times New Roman" pitchFamily="18" charset="0"/>
              </a:rPr>
              <a:t>genomföra utlysning och fördela medel</a:t>
            </a:r>
            <a:r>
              <a:rPr lang="sv-SE" sz="1500" b="0" i="1" dirty="0">
                <a:latin typeface="Times New Roman" pitchFamily="18" charset="0"/>
                <a:cs typeface="Times New Roman" pitchFamily="18" charset="0"/>
              </a:rPr>
              <a:t>. Medlen ska fördelas till de</a:t>
            </a:r>
          </a:p>
          <a:p>
            <a:r>
              <a:rPr lang="sv-SE" sz="1500" b="0" i="1" dirty="0">
                <a:latin typeface="Times New Roman" pitchFamily="18" charset="0"/>
                <a:cs typeface="Times New Roman" pitchFamily="18" charset="0"/>
              </a:rPr>
              <a:t>lärosäten som efter ett ansökningsförfarande bedöms </a:t>
            </a:r>
            <a:r>
              <a:rPr lang="sv-SE" sz="1500" i="1" dirty="0">
                <a:latin typeface="Times New Roman" pitchFamily="18" charset="0"/>
                <a:cs typeface="Times New Roman" pitchFamily="18" charset="0"/>
              </a:rPr>
              <a:t>visa bäst </a:t>
            </a:r>
            <a:r>
              <a:rPr lang="sv-SE" sz="1500" i="1" dirty="0" smtClean="0">
                <a:latin typeface="Times New Roman" pitchFamily="18" charset="0"/>
                <a:cs typeface="Times New Roman" pitchFamily="18" charset="0"/>
              </a:rPr>
              <a:t>kvalitet och </a:t>
            </a:r>
            <a:r>
              <a:rPr lang="sv-SE" sz="1500" i="1" dirty="0">
                <a:latin typeface="Times New Roman" pitchFamily="18" charset="0"/>
                <a:cs typeface="Times New Roman" pitchFamily="18" charset="0"/>
              </a:rPr>
              <a:t>prestation i samverkan med det omgivande samhället</a:t>
            </a:r>
            <a:r>
              <a:rPr lang="sv-SE" sz="1500" b="0" i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sv-SE" sz="10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619672" y="4149080"/>
            <a:ext cx="6357981" cy="1656184"/>
          </a:xfrm>
        </p:spPr>
        <p:txBody>
          <a:bodyPr/>
          <a:lstStyle/>
          <a:p>
            <a:pPr marL="0" indent="0">
              <a:buNone/>
            </a:pPr>
            <a:endParaRPr lang="sv-SE" sz="1000" b="1" dirty="0" smtClean="0"/>
          </a:p>
          <a:p>
            <a:r>
              <a:rPr lang="sv-SE" sz="1600" b="1" dirty="0" smtClean="0"/>
              <a:t>20 procent </a:t>
            </a:r>
            <a:r>
              <a:rPr lang="sv-SE" sz="1600" dirty="0" smtClean="0"/>
              <a:t>av de statliga basanslagen </a:t>
            </a:r>
            <a:r>
              <a:rPr lang="sv-SE" sz="1600" i="1" dirty="0" smtClean="0"/>
              <a:t>ska fördelas i konkurrens </a:t>
            </a:r>
            <a:r>
              <a:rPr lang="sv-SE" sz="1600" dirty="0" smtClean="0"/>
              <a:t>från och med år 2016 baserat på bland annat </a:t>
            </a:r>
            <a:r>
              <a:rPr lang="sv-SE" sz="1600" b="1" dirty="0" smtClean="0"/>
              <a:t>samverkan</a:t>
            </a:r>
            <a:r>
              <a:rPr lang="sv-SE" sz="1600" dirty="0" smtClean="0"/>
              <a:t>.</a:t>
            </a:r>
          </a:p>
          <a:p>
            <a:pPr marL="0" indent="0">
              <a:buNone/>
            </a:pPr>
            <a:endParaRPr lang="sv-SE" sz="1000" dirty="0" smtClean="0"/>
          </a:p>
          <a:p>
            <a:r>
              <a:rPr lang="sv-SE" sz="1600" dirty="0" smtClean="0"/>
              <a:t>Sveriges Ingenjörer </a:t>
            </a:r>
            <a:r>
              <a:rPr lang="sv-SE" sz="1600" dirty="0"/>
              <a:t>tillsatte </a:t>
            </a:r>
            <a:r>
              <a:rPr lang="sv-SE" sz="1600" dirty="0" smtClean="0"/>
              <a:t>en </a:t>
            </a:r>
            <a:r>
              <a:rPr lang="sv-SE" sz="1600" b="1" dirty="0"/>
              <a:t>expertgrupp</a:t>
            </a:r>
            <a:r>
              <a:rPr lang="sv-SE" sz="1600" dirty="0"/>
              <a:t> </a:t>
            </a:r>
            <a:r>
              <a:rPr lang="sv-SE" sz="1600" dirty="0" smtClean="0"/>
              <a:t>för att diskutera </a:t>
            </a:r>
            <a:r>
              <a:rPr lang="sv-SE" sz="1600" b="1" dirty="0" smtClean="0"/>
              <a:t>principer för samverkan mellan akademi och näringsliv</a:t>
            </a:r>
            <a:r>
              <a:rPr lang="sv-SE" sz="1600" dirty="0" smtClean="0"/>
              <a:t>.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2014-03-05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 smtClean="0"/>
              <a:t>Dialogseminarium om samverkan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771E17-B1DE-44A2-BBDD-6797D685D60A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9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619672" y="1196752"/>
            <a:ext cx="6403978" cy="4968552"/>
          </a:xfrm>
        </p:spPr>
        <p:txBody>
          <a:bodyPr/>
          <a:lstStyle/>
          <a:p>
            <a:r>
              <a:rPr lang="sv-SE" sz="1700" dirty="0" smtClean="0"/>
              <a:t>Tillsattes våren 2013.</a:t>
            </a:r>
          </a:p>
          <a:p>
            <a:pPr marL="0" indent="0">
              <a:buNone/>
            </a:pPr>
            <a:endParaRPr lang="sv-SE" sz="1000" dirty="0" smtClean="0"/>
          </a:p>
          <a:p>
            <a:pPr marL="0" indent="0">
              <a:buNone/>
            </a:pPr>
            <a:r>
              <a:rPr lang="sv-SE" sz="1600" dirty="0"/>
              <a:t>L</a:t>
            </a:r>
            <a:r>
              <a:rPr lang="sv-SE" sz="1600" dirty="0" smtClean="0"/>
              <a:t>edamöter:</a:t>
            </a:r>
          </a:p>
          <a:p>
            <a:pPr lvl="1"/>
            <a:r>
              <a:rPr lang="sv-SE" sz="1400" dirty="0" smtClean="0"/>
              <a:t>Ordf. Dan </a:t>
            </a:r>
            <a:r>
              <a:rPr lang="sv-SE" sz="1400" dirty="0"/>
              <a:t>Brändström, </a:t>
            </a:r>
            <a:r>
              <a:rPr lang="sv-SE" sz="1400" dirty="0" smtClean="0"/>
              <a:t>ledamot IVA, </a:t>
            </a:r>
            <a:r>
              <a:rPr lang="sv-SE" sz="1400" dirty="0" err="1" smtClean="0"/>
              <a:t>fd</a:t>
            </a:r>
            <a:r>
              <a:rPr lang="sv-SE" sz="1400" dirty="0" smtClean="0"/>
              <a:t> VD Riksbankens Jubileumsfond</a:t>
            </a:r>
          </a:p>
          <a:p>
            <a:pPr marL="357187" lvl="1" indent="0">
              <a:buNone/>
            </a:pPr>
            <a:r>
              <a:rPr lang="sv-S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Akademin</a:t>
            </a:r>
          </a:p>
          <a:p>
            <a:pPr lvl="1"/>
            <a:r>
              <a:rPr lang="sv-SE" sz="1400" dirty="0" smtClean="0"/>
              <a:t>Anders </a:t>
            </a:r>
            <a:r>
              <a:rPr lang="sv-SE" sz="1400" dirty="0"/>
              <a:t>Malmberg, Prorektor </a:t>
            </a:r>
            <a:r>
              <a:rPr lang="sv-SE" sz="1400" dirty="0" smtClean="0"/>
              <a:t>UU</a:t>
            </a:r>
          </a:p>
          <a:p>
            <a:pPr lvl="1"/>
            <a:r>
              <a:rPr lang="sv-SE" sz="1400" dirty="0" smtClean="0"/>
              <a:t>Margareta </a:t>
            </a:r>
            <a:r>
              <a:rPr lang="sv-SE" sz="1400" dirty="0"/>
              <a:t>Norell Bergendahl, Vicerektor </a:t>
            </a:r>
            <a:r>
              <a:rPr lang="sv-SE" sz="1400" dirty="0" smtClean="0"/>
              <a:t>KTH</a:t>
            </a:r>
          </a:p>
          <a:p>
            <a:pPr lvl="1"/>
            <a:r>
              <a:rPr lang="sv-SE" sz="1400" dirty="0" smtClean="0"/>
              <a:t>Linus </a:t>
            </a:r>
            <a:r>
              <a:rPr lang="sv-SE" sz="1400" dirty="0"/>
              <a:t>Wiebe, Innovationsdirektör </a:t>
            </a:r>
            <a:r>
              <a:rPr lang="sv-SE" sz="1400" dirty="0" smtClean="0"/>
              <a:t>LU</a:t>
            </a:r>
          </a:p>
          <a:p>
            <a:pPr marL="357187" lvl="1" indent="0">
              <a:buNone/>
            </a:pPr>
            <a:r>
              <a:rPr lang="sv-S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Näringsliv</a:t>
            </a:r>
          </a:p>
          <a:p>
            <a:pPr lvl="1"/>
            <a:r>
              <a:rPr lang="sv-SE" sz="1400" dirty="0" smtClean="0"/>
              <a:t>Helena </a:t>
            </a:r>
            <a:r>
              <a:rPr lang="sv-SE" sz="1400" dirty="0"/>
              <a:t>Malmqvist, Forskningsansvarig </a:t>
            </a:r>
            <a:r>
              <a:rPr lang="sv-SE" sz="1400" dirty="0" smtClean="0"/>
              <a:t>ABB</a:t>
            </a:r>
          </a:p>
          <a:p>
            <a:pPr lvl="1"/>
            <a:r>
              <a:rPr lang="sv-SE" sz="1400" dirty="0" smtClean="0"/>
              <a:t>Sara </a:t>
            </a:r>
            <a:r>
              <a:rPr lang="sv-SE" sz="1400" dirty="0" err="1"/>
              <a:t>Mazur</a:t>
            </a:r>
            <a:r>
              <a:rPr lang="sv-SE" sz="1400" dirty="0"/>
              <a:t>, Forskningschef </a:t>
            </a:r>
            <a:r>
              <a:rPr lang="sv-SE" sz="1400" dirty="0" smtClean="0"/>
              <a:t>Ericsson</a:t>
            </a:r>
          </a:p>
          <a:p>
            <a:pPr lvl="1"/>
            <a:r>
              <a:rPr lang="sv-SE" sz="1400" dirty="0" smtClean="0"/>
              <a:t>Andreas </a:t>
            </a:r>
            <a:r>
              <a:rPr lang="sv-SE" sz="1400" dirty="0"/>
              <a:t>Fredriksson, </a:t>
            </a:r>
            <a:r>
              <a:rPr lang="sv-SE" sz="1400" dirty="0" smtClean="0"/>
              <a:t>tidigare Forskningschef LKAB</a:t>
            </a:r>
          </a:p>
          <a:p>
            <a:pPr marL="357187" lvl="1" indent="0">
              <a:buNone/>
            </a:pPr>
            <a:r>
              <a:rPr lang="sv-S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Sveriges Ingenjörer</a:t>
            </a:r>
          </a:p>
          <a:p>
            <a:pPr lvl="1"/>
            <a:r>
              <a:rPr lang="sv-SE" sz="1400" dirty="0" smtClean="0"/>
              <a:t>Måns Östring, Kanslichef för </a:t>
            </a:r>
            <a:r>
              <a:rPr lang="sv-SE" sz="1400" dirty="0" err="1" smtClean="0"/>
              <a:t>Tek</a:t>
            </a:r>
            <a:r>
              <a:rPr lang="sv-SE" sz="1400" dirty="0" smtClean="0"/>
              <a:t>-Nat </a:t>
            </a:r>
            <a:r>
              <a:rPr lang="sv-SE" sz="1400" dirty="0" err="1" smtClean="0"/>
              <a:t>Fak</a:t>
            </a:r>
            <a:r>
              <a:rPr lang="sv-SE" sz="1400" dirty="0" smtClean="0"/>
              <a:t>, UU</a:t>
            </a:r>
          </a:p>
          <a:p>
            <a:pPr lvl="1"/>
            <a:r>
              <a:rPr lang="sv-SE" sz="1400" dirty="0" smtClean="0"/>
              <a:t>Peter </a:t>
            </a:r>
            <a:r>
              <a:rPr lang="sv-SE" sz="1400" dirty="0"/>
              <a:t>Larsson, Samhällspolitisk </a:t>
            </a:r>
            <a:r>
              <a:rPr lang="sv-SE" sz="1400" dirty="0" smtClean="0"/>
              <a:t>Direktör</a:t>
            </a:r>
          </a:p>
          <a:p>
            <a:pPr lvl="1"/>
            <a:r>
              <a:rPr lang="sv-SE" sz="1400" dirty="0" smtClean="0"/>
              <a:t>Laila </a:t>
            </a:r>
            <a:r>
              <a:rPr lang="sv-SE" sz="1400" dirty="0"/>
              <a:t>Abdallah, </a:t>
            </a:r>
            <a:r>
              <a:rPr lang="sv-SE" sz="1400" dirty="0" smtClean="0"/>
              <a:t>utredare</a:t>
            </a:r>
          </a:p>
          <a:p>
            <a:pPr marL="357187" lvl="1" indent="0">
              <a:buNone/>
            </a:pPr>
            <a:endParaRPr lang="sv-SE" sz="1000" dirty="0"/>
          </a:p>
          <a:p>
            <a:r>
              <a:rPr lang="sv-SE" sz="1800" dirty="0" smtClean="0"/>
              <a:t>Mål: Slutrapport feb 2014 och stimulera debatten 2014.</a:t>
            </a:r>
            <a:endParaRPr lang="sv-SE" sz="18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609344" y="357166"/>
            <a:ext cx="6391680" cy="911594"/>
          </a:xfrm>
        </p:spPr>
        <p:txBody>
          <a:bodyPr/>
          <a:lstStyle/>
          <a:p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Expertgruppen</a:t>
            </a:r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dirty="0" smtClean="0"/>
              <a:t>2014-03-05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 smtClean="0"/>
              <a:t>Dialogseminarium om samverkan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771E17-B1DE-44A2-BBDD-6797D685D60A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90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547664" y="1790090"/>
            <a:ext cx="6552728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Utgångspunkt</a:t>
            </a:r>
          </a:p>
          <a:p>
            <a:r>
              <a:rPr lang="sv-SE" sz="1900" i="1" dirty="0" smtClean="0">
                <a:latin typeface="Times New Roman" pitchFamily="18" charset="0"/>
                <a:cs typeface="Times New Roman" pitchFamily="18" charset="0"/>
              </a:rPr>
              <a:t>”Samverkan </a:t>
            </a:r>
            <a:r>
              <a:rPr lang="sv-SE" sz="1900" i="1" dirty="0">
                <a:latin typeface="Times New Roman" pitchFamily="18" charset="0"/>
                <a:cs typeface="Times New Roman" pitchFamily="18" charset="0"/>
              </a:rPr>
              <a:t>mellan akademi och </a:t>
            </a:r>
            <a:r>
              <a:rPr lang="sv-SE" sz="1900" i="1" dirty="0" smtClean="0">
                <a:latin typeface="Times New Roman" pitchFamily="18" charset="0"/>
                <a:cs typeface="Times New Roman" pitchFamily="18" charset="0"/>
              </a:rPr>
              <a:t>näringsliv/samhälle </a:t>
            </a:r>
            <a:r>
              <a:rPr lang="sv-SE" sz="1900" i="1" dirty="0">
                <a:latin typeface="Times New Roman" pitchFamily="18" charset="0"/>
                <a:cs typeface="Times New Roman" pitchFamily="18" charset="0"/>
              </a:rPr>
              <a:t>medverkar direkt till ett nyttiggörande för det omgivande </a:t>
            </a:r>
            <a:r>
              <a:rPr lang="sv-SE" sz="1900" i="1" dirty="0" smtClean="0">
                <a:latin typeface="Times New Roman" pitchFamily="18" charset="0"/>
                <a:cs typeface="Times New Roman" pitchFamily="18" charset="0"/>
              </a:rPr>
              <a:t>samhället, men också för forskning och utbildning. Tyvärr synliggörs </a:t>
            </a:r>
            <a:r>
              <a:rPr lang="sv-SE" sz="1900" i="1" dirty="0">
                <a:latin typeface="Times New Roman" pitchFamily="18" charset="0"/>
                <a:cs typeface="Times New Roman" pitchFamily="18" charset="0"/>
              </a:rPr>
              <a:t>inte </a:t>
            </a:r>
            <a:r>
              <a:rPr lang="sv-SE" sz="1900" i="1" dirty="0" smtClean="0">
                <a:latin typeface="Times New Roman" pitchFamily="18" charset="0"/>
                <a:cs typeface="Times New Roman" pitchFamily="18" charset="0"/>
              </a:rPr>
              <a:t>detta i </a:t>
            </a:r>
            <a:r>
              <a:rPr lang="sv-SE" sz="1900" i="1" dirty="0">
                <a:latin typeface="Times New Roman" pitchFamily="18" charset="0"/>
                <a:cs typeface="Times New Roman" pitchFamily="18" charset="0"/>
              </a:rPr>
              <a:t>akademins belöningssystem </a:t>
            </a:r>
            <a:r>
              <a:rPr lang="sv-SE" sz="1900" i="1" dirty="0" smtClean="0">
                <a:latin typeface="Times New Roman" pitchFamily="18" charset="0"/>
                <a:cs typeface="Times New Roman" pitchFamily="18" charset="0"/>
              </a:rPr>
              <a:t>och meriteringsstruktur.”</a:t>
            </a:r>
            <a:endParaRPr lang="sv-SE" sz="1900" i="1" dirty="0">
              <a:latin typeface="Times New Roman" pitchFamily="18" charset="0"/>
              <a:cs typeface="Times New Roman" pitchFamily="18" charset="0"/>
            </a:endParaRPr>
          </a:p>
          <a:p>
            <a:endParaRPr lang="sv-SE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Uppdrag</a:t>
            </a:r>
            <a:endParaRPr lang="sv-SE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v-SE" sz="1900" i="1" dirty="0" smtClean="0">
                <a:latin typeface="Times New Roman" pitchFamily="18" charset="0"/>
                <a:cs typeface="Times New Roman" pitchFamily="18" charset="0"/>
              </a:rPr>
              <a:t>”Gruppens </a:t>
            </a:r>
            <a:r>
              <a:rPr lang="sv-SE" sz="1900" i="1" dirty="0">
                <a:latin typeface="Times New Roman" pitchFamily="18" charset="0"/>
                <a:cs typeface="Times New Roman" pitchFamily="18" charset="0"/>
              </a:rPr>
              <a:t>uppdrag är att uppmärksamma samverkansarbetet som ett viktigt bidrag för att öka </a:t>
            </a:r>
            <a:r>
              <a:rPr lang="sv-SE" sz="1900" i="1" dirty="0" smtClean="0">
                <a:latin typeface="Times New Roman" pitchFamily="18" charset="0"/>
                <a:cs typeface="Times New Roman" pitchFamily="18" charset="0"/>
              </a:rPr>
              <a:t>kvaliteten i forskning och utbildning vid lärosätena, </a:t>
            </a:r>
            <a:r>
              <a:rPr lang="sv-SE" sz="1900" i="1" dirty="0">
                <a:latin typeface="Times New Roman" pitchFamily="18" charset="0"/>
                <a:cs typeface="Times New Roman" pitchFamily="18" charset="0"/>
              </a:rPr>
              <a:t>och därmed </a:t>
            </a:r>
            <a:r>
              <a:rPr lang="sv-SE" sz="1900" i="1" dirty="0" smtClean="0">
                <a:latin typeface="Times New Roman" pitchFamily="18" charset="0"/>
                <a:cs typeface="Times New Roman" pitchFamily="18" charset="0"/>
              </a:rPr>
              <a:t>även för </a:t>
            </a:r>
            <a:r>
              <a:rPr lang="sv-SE" sz="1900" i="1" dirty="0">
                <a:latin typeface="Times New Roman" pitchFamily="18" charset="0"/>
                <a:cs typeface="Times New Roman" pitchFamily="18" charset="0"/>
              </a:rPr>
              <a:t>samhällsnyttan.”</a:t>
            </a:r>
          </a:p>
          <a:p>
            <a:r>
              <a:rPr lang="sv-SE" sz="900" i="1" dirty="0"/>
              <a:t> </a:t>
            </a:r>
            <a:endParaRPr lang="sv-SE" sz="9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Expertgruppen</a:t>
            </a:r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12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619672" y="1052736"/>
            <a:ext cx="6403978" cy="5249875"/>
          </a:xfrm>
        </p:spPr>
        <p:txBody>
          <a:bodyPr/>
          <a:lstStyle/>
          <a:p>
            <a:pPr marL="0" indent="0">
              <a:buNone/>
            </a:pPr>
            <a:r>
              <a:rPr lang="sv-SE" sz="1600" b="1" dirty="0" smtClean="0"/>
              <a:t>Tre viktiga komponenter för god samverkan:</a:t>
            </a:r>
          </a:p>
          <a:p>
            <a:pPr marL="0" indent="0">
              <a:buNone/>
            </a:pPr>
            <a:endParaRPr lang="sv-SE" sz="1000" dirty="0" smtClean="0"/>
          </a:p>
          <a:p>
            <a:pPr lvl="1"/>
            <a:r>
              <a:rPr lang="sv-SE" sz="1600" i="1" dirty="0"/>
              <a:t>Mötesplatser</a:t>
            </a:r>
            <a:r>
              <a:rPr lang="sv-SE" sz="1600" dirty="0"/>
              <a:t> för </a:t>
            </a:r>
            <a:r>
              <a:rPr lang="sv-SE" sz="1600" dirty="0" smtClean="0"/>
              <a:t>akademi och näringsliv/samhälle</a:t>
            </a:r>
          </a:p>
          <a:p>
            <a:pPr marL="357187" lvl="1" indent="0">
              <a:buNone/>
            </a:pPr>
            <a:r>
              <a:rPr lang="sv-SE" sz="1400" dirty="0" smtClean="0"/>
              <a:t>      (ex AIM-</a:t>
            </a:r>
            <a:r>
              <a:rPr lang="sv-SE" sz="1400" dirty="0" err="1" smtClean="0"/>
              <a:t>day</a:t>
            </a:r>
            <a:r>
              <a:rPr lang="sv-SE" sz="1400" dirty="0" smtClean="0"/>
              <a:t>)</a:t>
            </a:r>
          </a:p>
          <a:p>
            <a:pPr lvl="1"/>
            <a:r>
              <a:rPr lang="sv-SE" sz="1600" i="1" dirty="0"/>
              <a:t>Personrörlighet</a:t>
            </a:r>
            <a:r>
              <a:rPr lang="sv-SE" sz="1600" dirty="0"/>
              <a:t> mellan akademi och </a:t>
            </a:r>
            <a:r>
              <a:rPr lang="sv-SE" sz="1600" dirty="0" smtClean="0"/>
              <a:t>näringsliv/samhälle</a:t>
            </a:r>
            <a:endParaRPr lang="sv-SE" sz="1600" dirty="0"/>
          </a:p>
          <a:p>
            <a:pPr marL="357187" lvl="1" indent="0">
              <a:buNone/>
            </a:pPr>
            <a:r>
              <a:rPr lang="sv-SE" sz="1400" dirty="0"/>
              <a:t>      (exempelvis adjungerade professorer, forskarskolor)</a:t>
            </a:r>
          </a:p>
          <a:p>
            <a:pPr lvl="1"/>
            <a:r>
              <a:rPr lang="sv-SE" sz="1600" dirty="0"/>
              <a:t>En struktur för </a:t>
            </a:r>
            <a:r>
              <a:rPr lang="sv-SE" sz="1600" i="1" dirty="0"/>
              <a:t>långsiktiga </a:t>
            </a:r>
            <a:r>
              <a:rPr lang="sv-SE" sz="1600" i="1" dirty="0" smtClean="0"/>
              <a:t>relationer</a:t>
            </a:r>
            <a:endParaRPr lang="sv-SE" sz="1600" dirty="0"/>
          </a:p>
          <a:p>
            <a:pPr marL="357187" lvl="1" indent="0">
              <a:buNone/>
            </a:pPr>
            <a:r>
              <a:rPr lang="sv-SE" sz="1400" dirty="0"/>
              <a:t>        (</a:t>
            </a:r>
            <a:r>
              <a:rPr lang="sv-SE" sz="1400" dirty="0" smtClean="0"/>
              <a:t>ex </a:t>
            </a:r>
            <a:r>
              <a:rPr lang="sv-SE" sz="1400" dirty="0"/>
              <a:t>utveckla </a:t>
            </a:r>
            <a:r>
              <a:rPr lang="sv-SE" sz="1400" dirty="0" smtClean="0"/>
              <a:t>gemensamma kurser </a:t>
            </a:r>
            <a:r>
              <a:rPr lang="sv-SE" sz="1400" dirty="0"/>
              <a:t>och program inom </a:t>
            </a:r>
            <a:r>
              <a:rPr lang="sv-SE" sz="1400" dirty="0" smtClean="0"/>
              <a:t>utbildningen)</a:t>
            </a:r>
          </a:p>
          <a:p>
            <a:pPr marL="357187" lvl="1" indent="0">
              <a:buNone/>
            </a:pPr>
            <a:endParaRPr lang="sv-SE" sz="1000" b="1" dirty="0"/>
          </a:p>
          <a:p>
            <a:pPr marL="0" lvl="1" indent="0">
              <a:buNone/>
            </a:pPr>
            <a:r>
              <a:rPr lang="sv-SE" sz="1600" b="1" dirty="0" smtClean="0"/>
              <a:t>Fem </a:t>
            </a:r>
            <a:r>
              <a:rPr lang="sv-SE" sz="1600" b="1" dirty="0"/>
              <a:t>principer som kännetecknar </a:t>
            </a:r>
            <a:r>
              <a:rPr lang="sv-SE" sz="1600" b="1" i="1" dirty="0"/>
              <a:t>goda styrformer </a:t>
            </a:r>
            <a:r>
              <a:rPr lang="sv-SE" sz="1600" b="1" dirty="0"/>
              <a:t>för samverkan</a:t>
            </a:r>
            <a:r>
              <a:rPr lang="sv-SE" sz="1600" b="1" dirty="0" smtClean="0"/>
              <a:t>:</a:t>
            </a:r>
          </a:p>
          <a:p>
            <a:pPr marL="0" lvl="1" indent="0">
              <a:buNone/>
            </a:pPr>
            <a:endParaRPr lang="sv-SE" sz="1000" dirty="0" smtClean="0"/>
          </a:p>
          <a:p>
            <a:pPr lvl="1"/>
            <a:r>
              <a:rPr lang="sv-SE" sz="1600" dirty="0" smtClean="0"/>
              <a:t>Strategiskt </a:t>
            </a:r>
            <a:r>
              <a:rPr lang="sv-SE" sz="1600" dirty="0"/>
              <a:t>ledningsengagemang på olika </a:t>
            </a:r>
            <a:r>
              <a:rPr lang="sv-SE" sz="1600" dirty="0" smtClean="0"/>
              <a:t>nivåer</a:t>
            </a:r>
          </a:p>
          <a:p>
            <a:pPr lvl="1"/>
            <a:r>
              <a:rPr lang="sv-SE" sz="1600" dirty="0" smtClean="0"/>
              <a:t>Medarbetarnas </a:t>
            </a:r>
            <a:r>
              <a:rPr lang="sv-SE" sz="1600" dirty="0"/>
              <a:t>engagemang i </a:t>
            </a:r>
            <a:r>
              <a:rPr lang="sv-SE" sz="1600" dirty="0" smtClean="0"/>
              <a:t>verksamheterna</a:t>
            </a:r>
          </a:p>
          <a:p>
            <a:pPr lvl="1"/>
            <a:r>
              <a:rPr lang="sv-SE" sz="1600" dirty="0" smtClean="0"/>
              <a:t>Systematiska </a:t>
            </a:r>
            <a:r>
              <a:rPr lang="sv-SE" sz="1600" dirty="0"/>
              <a:t>arbetssätt och </a:t>
            </a:r>
            <a:r>
              <a:rPr lang="sv-SE" sz="1600" dirty="0" smtClean="0"/>
              <a:t>processer</a:t>
            </a:r>
          </a:p>
          <a:p>
            <a:pPr lvl="1"/>
            <a:r>
              <a:rPr lang="sv-SE" sz="1600" dirty="0" smtClean="0"/>
              <a:t>Etablerade </a:t>
            </a:r>
            <a:r>
              <a:rPr lang="sv-SE" sz="1600" dirty="0"/>
              <a:t>strukturer för långsiktiga relationer och </a:t>
            </a:r>
            <a:r>
              <a:rPr lang="sv-SE" sz="1600" dirty="0" smtClean="0"/>
              <a:t>partnerskap</a:t>
            </a:r>
          </a:p>
          <a:p>
            <a:pPr lvl="1"/>
            <a:r>
              <a:rPr lang="sv-SE" sz="1600" dirty="0" smtClean="0"/>
              <a:t>Faktabaserade </a:t>
            </a:r>
            <a:r>
              <a:rPr lang="sv-SE" sz="1600" dirty="0"/>
              <a:t>beslut och former för successiv </a:t>
            </a:r>
            <a:r>
              <a:rPr lang="sv-SE" sz="1600" dirty="0" smtClean="0"/>
              <a:t>utveckling/förbättring</a:t>
            </a:r>
          </a:p>
          <a:p>
            <a:pPr marL="357187" lvl="1" indent="0">
              <a:buNone/>
            </a:pPr>
            <a:endParaRPr lang="sv-SE" sz="1000" dirty="0" smtClean="0"/>
          </a:p>
          <a:p>
            <a:pPr marL="357187" lvl="1" indent="0">
              <a:buNone/>
            </a:pPr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391680" cy="839586"/>
          </a:xfrm>
        </p:spPr>
        <p:txBody>
          <a:bodyPr/>
          <a:lstStyle/>
          <a:p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Viktiga iakttagelser</a:t>
            </a:r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dirty="0" smtClean="0"/>
              <a:t>2014-03-05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 smtClean="0"/>
              <a:t>Dialogseminarium om samverkan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771E17-B1DE-44A2-BBDD-6797D685D60A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30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innehåll 16"/>
          <p:cNvSpPr>
            <a:spLocks noGrp="1"/>
          </p:cNvSpPr>
          <p:nvPr>
            <p:ph idx="1"/>
          </p:nvPr>
        </p:nvSpPr>
        <p:spPr>
          <a:xfrm>
            <a:off x="755575" y="1628800"/>
            <a:ext cx="2808313" cy="4525963"/>
          </a:xfrm>
        </p:spPr>
        <p:txBody>
          <a:bodyPr/>
          <a:lstStyle/>
          <a:p>
            <a:r>
              <a:rPr lang="sv-SE" sz="1200" b="1" dirty="0" smtClean="0"/>
              <a:t>Finns utvärderingssystem för utbildning och forskning idag, men inte för samverkan. Samverkanskriterier bör därför integreras i de två nuvarande utvärderingssystemen.</a:t>
            </a:r>
          </a:p>
          <a:p>
            <a:pPr marL="0" indent="0">
              <a:buNone/>
            </a:pPr>
            <a:endParaRPr lang="sv-SE" sz="1200" b="1" dirty="0"/>
          </a:p>
          <a:p>
            <a:r>
              <a:rPr lang="sv-SE" sz="1200" b="1" dirty="0" smtClean="0"/>
              <a:t>”Kollegial granskning” bör vara ett viktigt verktyg för att mäta kvaliteten i samverkan. Samverkanskriterier bör finnas inbegripna i meritvärderingen och i belöningssystemen.</a:t>
            </a:r>
          </a:p>
          <a:p>
            <a:endParaRPr lang="sv-SE" sz="1200" b="1" dirty="0"/>
          </a:p>
          <a:p>
            <a:r>
              <a:rPr lang="sv-SE" sz="1200" b="1" dirty="0" smtClean="0"/>
              <a:t>Ett ”intermediärt </a:t>
            </a:r>
            <a:r>
              <a:rPr lang="sv-SE" sz="1200" b="1" dirty="0"/>
              <a:t>organ” </a:t>
            </a:r>
            <a:r>
              <a:rPr lang="sv-SE" sz="1200" b="1" dirty="0" smtClean="0"/>
              <a:t>bör samordna </a:t>
            </a:r>
            <a:r>
              <a:rPr lang="sv-SE" sz="1200" b="1" dirty="0"/>
              <a:t>underlag för att </a:t>
            </a:r>
            <a:r>
              <a:rPr lang="sv-SE" sz="1200" b="1" dirty="0" smtClean="0"/>
              <a:t>utvärdera </a:t>
            </a:r>
            <a:r>
              <a:rPr lang="sv-SE" sz="1200" b="1" dirty="0"/>
              <a:t>utbildning och </a:t>
            </a:r>
            <a:r>
              <a:rPr lang="sv-SE" sz="1200" b="1" dirty="0" smtClean="0"/>
              <a:t>forskning. </a:t>
            </a:r>
            <a:r>
              <a:rPr lang="sv-SE" sz="1200" b="1" dirty="0"/>
              <a:t>S</a:t>
            </a:r>
            <a:r>
              <a:rPr lang="sv-SE" sz="1200" b="1" dirty="0" smtClean="0"/>
              <a:t>amverkanskriterier ska finns </a:t>
            </a:r>
            <a:r>
              <a:rPr lang="sv-SE" sz="1200" b="1" dirty="0"/>
              <a:t>med </a:t>
            </a:r>
            <a:r>
              <a:rPr lang="sv-SE" sz="1200" b="1" dirty="0" smtClean="0"/>
              <a:t>i detta arbete.</a:t>
            </a:r>
            <a:endParaRPr lang="sv-SE" sz="1200" b="1" dirty="0"/>
          </a:p>
          <a:p>
            <a:endParaRPr lang="sv-SE" sz="1200" b="1" dirty="0" smtClean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för att värdera samverkan</a:t>
            </a:r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dirty="0" smtClean="0"/>
              <a:t>2014-03-05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 smtClean="0"/>
              <a:t>Dialogseminarium om samverkan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771E17-B1DE-44A2-BBDD-6797D685D60A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7" name="Grupp 6"/>
          <p:cNvGrpSpPr>
            <a:grpSpLocks/>
          </p:cNvGrpSpPr>
          <p:nvPr/>
        </p:nvGrpSpPr>
        <p:grpSpPr>
          <a:xfrm>
            <a:off x="3735320" y="1844824"/>
            <a:ext cx="4942034" cy="3384375"/>
            <a:chOff x="0" y="0"/>
            <a:chExt cx="4981575" cy="3571875"/>
          </a:xfrm>
        </p:grpSpPr>
        <p:sp>
          <p:nvSpPr>
            <p:cNvPr id="8" name="Bildtext vänster 7"/>
            <p:cNvSpPr/>
            <p:nvPr/>
          </p:nvSpPr>
          <p:spPr>
            <a:xfrm>
              <a:off x="3362325" y="838200"/>
              <a:ext cx="1619250" cy="2733675"/>
            </a:xfrm>
            <a:prstGeom prst="left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sv-SE" sz="1000" b="1" dirty="0">
                  <a:effectLst/>
                  <a:ea typeface="Times New Roman"/>
                  <a:cs typeface="Times New Roman"/>
                </a:rPr>
                <a:t>Kollegiala granskningen av forskning genom externa </a:t>
              </a:r>
              <a:r>
                <a:rPr lang="sv-SE" sz="1000" b="1" dirty="0" smtClean="0">
                  <a:effectLst/>
                  <a:ea typeface="Times New Roman"/>
                  <a:cs typeface="Times New Roman"/>
                </a:rPr>
                <a:t>forsknings-råd</a:t>
              </a:r>
              <a:endParaRPr lang="sv-SE" sz="1000" b="1" dirty="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9" name="Rektangel 8"/>
            <p:cNvSpPr/>
            <p:nvPr/>
          </p:nvSpPr>
          <p:spPr>
            <a:xfrm>
              <a:off x="1581150" y="838200"/>
              <a:ext cx="1685925" cy="27336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sv-SE" sz="1100" b="1" dirty="0">
                  <a:effectLst/>
                  <a:ea typeface="Times New Roman"/>
                  <a:cs typeface="Times New Roman"/>
                </a:rPr>
                <a:t>Universitet och högskolor</a:t>
              </a:r>
            </a:p>
          </p:txBody>
        </p:sp>
        <p:sp>
          <p:nvSpPr>
            <p:cNvPr id="10" name="Bildtext höger 9"/>
            <p:cNvSpPr/>
            <p:nvPr/>
          </p:nvSpPr>
          <p:spPr>
            <a:xfrm>
              <a:off x="0" y="838200"/>
              <a:ext cx="1476375" cy="2733675"/>
            </a:xfrm>
            <a:prstGeom prst="right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sv-SE" sz="1000" b="1" dirty="0">
                  <a:effectLst/>
                  <a:ea typeface="Times New Roman"/>
                  <a:cs typeface="Times New Roman"/>
                </a:rPr>
                <a:t>UKÄs </a:t>
              </a:r>
              <a:r>
                <a:rPr lang="sv-SE" sz="1000" b="1" dirty="0" err="1" smtClean="0">
                  <a:effectLst/>
                  <a:ea typeface="Times New Roman"/>
                  <a:cs typeface="Times New Roman"/>
                </a:rPr>
                <a:t>kvalitetsut</a:t>
              </a:r>
              <a:r>
                <a:rPr lang="sv-SE" sz="1000" b="1" dirty="0" smtClean="0">
                  <a:effectLst/>
                  <a:ea typeface="Times New Roman"/>
                  <a:cs typeface="Times New Roman"/>
                </a:rPr>
                <a:t>-värderingar </a:t>
              </a:r>
              <a:r>
                <a:rPr lang="sv-SE" sz="1000" b="1" dirty="0">
                  <a:effectLst/>
                  <a:ea typeface="Times New Roman"/>
                  <a:cs typeface="Times New Roman"/>
                </a:rPr>
                <a:t>av utbildning</a:t>
              </a:r>
            </a:p>
          </p:txBody>
        </p:sp>
        <p:sp>
          <p:nvSpPr>
            <p:cNvPr id="11" name="Bildtext ned 10"/>
            <p:cNvSpPr/>
            <p:nvPr/>
          </p:nvSpPr>
          <p:spPr>
            <a:xfrm>
              <a:off x="0" y="0"/>
              <a:ext cx="4981575" cy="790575"/>
            </a:xfrm>
            <a:prstGeom prst="down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sv-SE" sz="1100" b="1" dirty="0">
                  <a:effectLst/>
                  <a:ea typeface="Times New Roman"/>
                  <a:cs typeface="Times New Roman"/>
                </a:rPr>
                <a:t>Intermediärt organ för kvalitetsutvärderingssystem</a:t>
              </a:r>
            </a:p>
          </p:txBody>
        </p:sp>
        <p:sp>
          <p:nvSpPr>
            <p:cNvPr id="12" name="Rektangel 11"/>
            <p:cNvSpPr/>
            <p:nvPr/>
          </p:nvSpPr>
          <p:spPr>
            <a:xfrm>
              <a:off x="318148" y="995373"/>
              <a:ext cx="4400550" cy="4191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00"/>
                </a:lnSpc>
                <a:spcAft>
                  <a:spcPts val="600"/>
                </a:spcAft>
              </a:pPr>
              <a:r>
                <a:rPr lang="sv-SE" sz="1100" b="1" dirty="0">
                  <a:effectLst/>
                  <a:ea typeface="Times New Roman"/>
                  <a:cs typeface="Times New Roman"/>
                </a:rPr>
                <a:t>Samverkanskriterier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12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15616" y="1484784"/>
            <a:ext cx="6872914" cy="3312368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Lanseringsseminarium den 28 mars kl.8-10 i Ingenjörshuset!</a:t>
            </a:r>
            <a:b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Tack för er uppmärksamhet!</a:t>
            </a:r>
            <a:br>
              <a:rPr lang="sv-SE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v-SE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8" name="Picture 14" descr="C:\Program Files (x86)\Microsoft Office\MEDIA\OFFICE14\Lines\BD14710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381375"/>
            <a:ext cx="57150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1115616" y="1484784"/>
            <a:ext cx="6872914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Lanseringsseminarium den 28 mars kl.8-10 i Ingenjörshuset!</a:t>
            </a:r>
            <a:b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v-S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Tack för er uppmärksamhet!</a:t>
            </a:r>
            <a:br>
              <a:rPr lang="sv-SE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v-SE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Laiabd\AppData\Local\Microsoft\Windows\Temporary Internet Files\Content.Outlook\A4SHK9HY\si_kugghjul_oran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42218"/>
            <a:ext cx="1811288" cy="182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Laiabd\AppData\Local\Microsoft\Windows\Temporary Internet Files\Content.Outlook\A4SHK9HY\si_pratbubbla_oran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613" y="4475349"/>
            <a:ext cx="2059619" cy="188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59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veriges Ingenjör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DEF"/>
      </a:accent1>
      <a:accent2>
        <a:srgbClr val="EC008C"/>
      </a:accent2>
      <a:accent3>
        <a:srgbClr val="2E3192"/>
      </a:accent3>
      <a:accent4>
        <a:srgbClr val="F5821F"/>
      </a:accent4>
      <a:accent5>
        <a:srgbClr val="DF2524"/>
      </a:accent5>
      <a:accent6>
        <a:srgbClr val="FFC20E"/>
      </a:accent6>
      <a:hlink>
        <a:srgbClr val="0000FF"/>
      </a:hlink>
      <a:folHlink>
        <a:srgbClr val="800080"/>
      </a:folHlink>
    </a:clrScheme>
    <a:fontScheme name="Sveriges Ingejörer x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328</TotalTime>
  <Words>492</Words>
  <Application>Microsoft Office PowerPoint</Application>
  <PresentationFormat>Bildspel på skärmen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Blank</vt:lpstr>
      <vt:lpstr>PowerPoint-presentation</vt:lpstr>
      <vt:lpstr>Principer för kvalitet i samverkan  Slutrapport från Expertgruppen för kvalitet i samverkan</vt:lpstr>
      <vt:lpstr>Bakgrund till utredningen</vt:lpstr>
      <vt:lpstr>Expertgruppen</vt:lpstr>
      <vt:lpstr>Expertgruppen</vt:lpstr>
      <vt:lpstr>Viktiga iakttagelser</vt:lpstr>
      <vt:lpstr>System för att värdera samverkan</vt:lpstr>
      <vt:lpstr>Lanseringsseminarium den 28 mars kl.8-10 i Ingenjörshuset!    Tack för er uppmärksamhet! </vt:lpstr>
    </vt:vector>
  </TitlesOfParts>
  <Company>SACO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Laila Abdallah (Sveriges Ingenjörer)</dc:creator>
  <cp:lastModifiedBy>Laila Abdallah (Sveriges Ingenjörer)</cp:lastModifiedBy>
  <cp:revision>13</cp:revision>
  <dcterms:created xsi:type="dcterms:W3CDTF">2014-02-13T10:46:40Z</dcterms:created>
  <dcterms:modified xsi:type="dcterms:W3CDTF">2014-03-05T08:06:59Z</dcterms:modified>
</cp:coreProperties>
</file>